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2"/>
    <p:sldMasterId id="2147483705" r:id="rId3"/>
    <p:sldMasterId id="2147483698" r:id="rId4"/>
    <p:sldMasterId id="2147483692" r:id="rId5"/>
  </p:sldMasterIdLst>
  <p:notesMasterIdLst>
    <p:notesMasterId r:id="rId42"/>
  </p:notesMasterIdLst>
  <p:handoutMasterIdLst>
    <p:handoutMasterId r:id="rId43"/>
  </p:handoutMasterIdLst>
  <p:sldIdLst>
    <p:sldId id="1570" r:id="rId6"/>
    <p:sldId id="932" r:id="rId7"/>
    <p:sldId id="1541" r:id="rId8"/>
    <p:sldId id="1947" r:id="rId9"/>
    <p:sldId id="259" r:id="rId10"/>
    <p:sldId id="1951" r:id="rId11"/>
    <p:sldId id="1950" r:id="rId12"/>
    <p:sldId id="345" r:id="rId13"/>
    <p:sldId id="1844" r:id="rId14"/>
    <p:sldId id="1953" r:id="rId15"/>
    <p:sldId id="1957" r:id="rId16"/>
    <p:sldId id="289" r:id="rId17"/>
    <p:sldId id="1959" r:id="rId18"/>
    <p:sldId id="1955" r:id="rId19"/>
    <p:sldId id="1958" r:id="rId20"/>
    <p:sldId id="1906" r:id="rId21"/>
    <p:sldId id="1544" r:id="rId22"/>
    <p:sldId id="1971" r:id="rId23"/>
    <p:sldId id="1946" r:id="rId24"/>
    <p:sldId id="267" r:id="rId25"/>
    <p:sldId id="295" r:id="rId26"/>
    <p:sldId id="1552" r:id="rId27"/>
    <p:sldId id="1969" r:id="rId28"/>
    <p:sldId id="1963" r:id="rId29"/>
    <p:sldId id="1961" r:id="rId30"/>
    <p:sldId id="1962" r:id="rId31"/>
    <p:sldId id="1972" r:id="rId32"/>
    <p:sldId id="297" r:id="rId33"/>
    <p:sldId id="1970" r:id="rId34"/>
    <p:sldId id="1964" r:id="rId35"/>
    <p:sldId id="306" r:id="rId36"/>
    <p:sldId id="1967" r:id="rId37"/>
    <p:sldId id="1965" r:id="rId38"/>
    <p:sldId id="827" r:id="rId39"/>
    <p:sldId id="1452" r:id="rId40"/>
    <p:sldId id="277" r:id="rId41"/>
  </p:sldIdLst>
  <p:sldSz cx="12192000" cy="6858000"/>
  <p:notesSz cx="6858000" cy="9144000"/>
  <p:defaultTextStyle>
    <a:defPPr>
      <a:defRPr lang="it-IT"/>
    </a:defPPr>
    <a:lvl1pPr marL="0" algn="l" defTabSz="914400" rtl="0" eaLnBrk="1" latinLnBrk="0" hangingPunct="1">
      <a:defRPr lang="it-IT" sz="1800" kern="1200">
        <a:solidFill>
          <a:schemeClr val="tx1"/>
        </a:solidFill>
        <a:latin typeface="+mn-lt"/>
        <a:ea typeface="+mn-ea"/>
        <a:cs typeface="+mn-cs"/>
      </a:defRPr>
    </a:lvl1pPr>
    <a:lvl2pPr marL="457200" algn="l" defTabSz="914400" rtl="0" eaLnBrk="1" latinLnBrk="0" hangingPunct="1">
      <a:defRPr lang="it-IT" sz="1800" kern="1200">
        <a:solidFill>
          <a:schemeClr val="tx1"/>
        </a:solidFill>
        <a:latin typeface="+mn-lt"/>
        <a:ea typeface="+mn-ea"/>
        <a:cs typeface="+mn-cs"/>
      </a:defRPr>
    </a:lvl2pPr>
    <a:lvl3pPr marL="914400" algn="l" defTabSz="914400" rtl="0" eaLnBrk="1" latinLnBrk="0" hangingPunct="1">
      <a:defRPr lang="it-IT" sz="1800" kern="1200">
        <a:solidFill>
          <a:schemeClr val="tx1"/>
        </a:solidFill>
        <a:latin typeface="+mn-lt"/>
        <a:ea typeface="+mn-ea"/>
        <a:cs typeface="+mn-cs"/>
      </a:defRPr>
    </a:lvl3pPr>
    <a:lvl4pPr marL="1371600" algn="l" defTabSz="914400" rtl="0" eaLnBrk="1" latinLnBrk="0" hangingPunct="1">
      <a:defRPr lang="it-IT" sz="1800" kern="1200">
        <a:solidFill>
          <a:schemeClr val="tx1"/>
        </a:solidFill>
        <a:latin typeface="+mn-lt"/>
        <a:ea typeface="+mn-ea"/>
        <a:cs typeface="+mn-cs"/>
      </a:defRPr>
    </a:lvl4pPr>
    <a:lvl5pPr marL="1828800" algn="l" defTabSz="914400" rtl="0" eaLnBrk="1" latinLnBrk="0" hangingPunct="1">
      <a:defRPr lang="it-IT" sz="1800" kern="1200">
        <a:solidFill>
          <a:schemeClr val="tx1"/>
        </a:solidFill>
        <a:latin typeface="+mn-lt"/>
        <a:ea typeface="+mn-ea"/>
        <a:cs typeface="+mn-cs"/>
      </a:defRPr>
    </a:lvl5pPr>
    <a:lvl6pPr marL="2286000" algn="l" defTabSz="914400" rtl="0" eaLnBrk="1" latinLnBrk="0" hangingPunct="1">
      <a:defRPr lang="it-IT" sz="1800" kern="1200">
        <a:solidFill>
          <a:schemeClr val="tx1"/>
        </a:solidFill>
        <a:latin typeface="+mn-lt"/>
        <a:ea typeface="+mn-ea"/>
        <a:cs typeface="+mn-cs"/>
      </a:defRPr>
    </a:lvl6pPr>
    <a:lvl7pPr marL="2743200" algn="l" defTabSz="914400" rtl="0" eaLnBrk="1" latinLnBrk="0" hangingPunct="1">
      <a:defRPr lang="it-IT" sz="1800" kern="1200">
        <a:solidFill>
          <a:schemeClr val="tx1"/>
        </a:solidFill>
        <a:latin typeface="+mn-lt"/>
        <a:ea typeface="+mn-ea"/>
        <a:cs typeface="+mn-cs"/>
      </a:defRPr>
    </a:lvl7pPr>
    <a:lvl8pPr marL="3200400" algn="l" defTabSz="914400" rtl="0" eaLnBrk="1" latinLnBrk="0" hangingPunct="1">
      <a:defRPr lang="it-IT" sz="1800" kern="1200">
        <a:solidFill>
          <a:schemeClr val="tx1"/>
        </a:solidFill>
        <a:latin typeface="+mn-lt"/>
        <a:ea typeface="+mn-ea"/>
        <a:cs typeface="+mn-cs"/>
      </a:defRPr>
    </a:lvl8pPr>
    <a:lvl9pPr marL="3657600" algn="l" defTabSz="914400" rtl="0" eaLnBrk="1" latinLnBrk="0" hangingPunct="1">
      <a:defRPr lang="it-IT"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779CC93D-E52E-4D84-901B-11D7331DD495}">
          <p14:sldIdLst>
            <p14:sldId id="1570"/>
            <p14:sldId id="932"/>
            <p14:sldId id="1541"/>
            <p14:sldId id="1947"/>
            <p14:sldId id="259"/>
            <p14:sldId id="1951"/>
            <p14:sldId id="1950"/>
            <p14:sldId id="345"/>
            <p14:sldId id="1844"/>
            <p14:sldId id="1953"/>
            <p14:sldId id="1957"/>
            <p14:sldId id="289"/>
            <p14:sldId id="1959"/>
            <p14:sldId id="1955"/>
            <p14:sldId id="1958"/>
            <p14:sldId id="1906"/>
            <p14:sldId id="1544"/>
            <p14:sldId id="1971"/>
            <p14:sldId id="1946"/>
            <p14:sldId id="267"/>
            <p14:sldId id="295"/>
            <p14:sldId id="1552"/>
            <p14:sldId id="1969"/>
            <p14:sldId id="1963"/>
            <p14:sldId id="1961"/>
            <p14:sldId id="1962"/>
            <p14:sldId id="1972"/>
            <p14:sldId id="297"/>
            <p14:sldId id="1970"/>
            <p14:sldId id="1964"/>
            <p14:sldId id="306"/>
            <p14:sldId id="1967"/>
            <p14:sldId id="1965"/>
            <p14:sldId id="827"/>
            <p14:sldId id="1452"/>
            <p14:sldId id="2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F56"/>
    <a:srgbClr val="009ED6"/>
    <a:srgbClr val="022E57"/>
    <a:srgbClr val="3A6985"/>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26" autoAdjust="0"/>
    <p:restoredTop sz="94204" autoAdjust="0"/>
  </p:normalViewPr>
  <p:slideViewPr>
    <p:cSldViewPr snapToGrid="0">
      <p:cViewPr>
        <p:scale>
          <a:sx n="126" d="100"/>
          <a:sy n="126" d="100"/>
        </p:scale>
        <p:origin x="144" y="784"/>
      </p:cViewPr>
      <p:guideLst>
        <p:guide orient="horz" pos="2160"/>
        <p:guide pos="3840"/>
      </p:guideLst>
    </p:cSldViewPr>
  </p:slideViewPr>
  <p:outlineViewPr>
    <p:cViewPr>
      <p:scale>
        <a:sx n="33" d="100"/>
        <a:sy n="33" d="100"/>
      </p:scale>
      <p:origin x="0" y="-4736"/>
    </p:cViewPr>
  </p:outlineViewPr>
  <p:notesTextViewPr>
    <p:cViewPr>
      <p:scale>
        <a:sx n="100" d="100"/>
        <a:sy n="100" d="100"/>
      </p:scale>
      <p:origin x="0" y="0"/>
    </p:cViewPr>
  </p:notesTextViewPr>
  <p:sorterViewPr>
    <p:cViewPr>
      <p:scale>
        <a:sx n="154" d="100"/>
        <a:sy n="154" d="100"/>
      </p:scale>
      <p:origin x="0" y="0"/>
    </p:cViewPr>
  </p:sorterViewPr>
  <p:notesViewPr>
    <p:cSldViewPr snapToGrid="0">
      <p:cViewPr varScale="1">
        <p:scale>
          <a:sx n="83" d="100"/>
          <a:sy n="83" d="100"/>
        </p:scale>
        <p:origin x="-314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1.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it-IT" sz="1200"/>
            </a:lvl1pPr>
          </a:lstStyle>
          <a:p>
            <a:endParaRPr lang="it-IT"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latinLnBrk="0">
              <a:defRPr lang="it-IT" sz="1200"/>
            </a:lvl1pPr>
          </a:lstStyle>
          <a:p>
            <a:fld id="{D83FDC75-7F73-4A4A-A77C-09AADF00E0EA}" type="datetimeFigureOut">
              <a:rPr lang="it-IT" smtClean="0"/>
              <a:pPr/>
              <a:t>08/09/22</a:t>
            </a:fld>
            <a:endParaRPr lang="it-IT"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latinLnBrk="0">
              <a:defRPr lang="it-IT" sz="1200"/>
            </a:lvl1pPr>
          </a:lstStyle>
          <a:p>
            <a:endParaRPr lang="it-IT"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latinLnBrk="0">
              <a:defRPr lang="it-IT" sz="1200"/>
            </a:lvl1pPr>
          </a:lstStyle>
          <a:p>
            <a:fld id="{459226BF-1F13-42D3-80DC-373E7ADD1EBC}" type="slidenum">
              <a:rPr lang="it-IT" smtClean="0"/>
              <a:pPr/>
              <a:t>‹N›</a:t>
            </a:fld>
            <a:endParaRPr lang="it-IT" dirty="0"/>
          </a:p>
        </p:txBody>
      </p:sp>
    </p:spTree>
    <p:extLst>
      <p:ext uri="{BB962C8B-B14F-4D97-AF65-F5344CB8AC3E}">
        <p14:creationId xmlns:p14="http://schemas.microsoft.com/office/powerpoint/2010/main" val="1706508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it-IT"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it-IT" sz="1200"/>
            </a:lvl1pPr>
          </a:lstStyle>
          <a:p>
            <a:fld id="{48AEF76B-3757-4A0B-AF93-28494465C1DD}" type="datetimeFigureOut">
              <a:pPr/>
              <a:t>08/09/22</a:t>
            </a:fld>
            <a:endParaRPr lang="it-IT"/>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it-IT"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it-IT" sz="1200"/>
            </a:lvl1pPr>
          </a:lstStyle>
          <a:p>
            <a:fld id="{75693FD4-8F83-4EF7-AC3F-0DC0388986B0}" type="slidenum">
              <a:pPr/>
              <a:t>‹N›</a:t>
            </a:fld>
            <a:endParaRPr lang="it-IT"/>
          </a:p>
        </p:txBody>
      </p:sp>
    </p:spTree>
    <p:extLst>
      <p:ext uri="{BB962C8B-B14F-4D97-AF65-F5344CB8AC3E}">
        <p14:creationId xmlns:p14="http://schemas.microsoft.com/office/powerpoint/2010/main" val="275672594"/>
      </p:ext>
    </p:extLst>
  </p:cSld>
  <p:clrMap bg1="lt1" tx1="dk1" bg2="lt2" tx2="dk2" accent1="accent1" accent2="accent2" accent3="accent3" accent4="accent4" accent5="accent5" accent6="accent6" hlink="hlink" folHlink="folHlink"/>
  <p:notesStyle>
    <a:lvl1pPr marL="0" algn="l" defTabSz="914400" rtl="0" eaLnBrk="1" latinLnBrk="0" hangingPunct="1">
      <a:defRPr lang="it-IT" sz="1200" kern="1200">
        <a:solidFill>
          <a:schemeClr val="tx1"/>
        </a:solidFill>
        <a:latin typeface="+mn-lt"/>
        <a:ea typeface="+mn-ea"/>
        <a:cs typeface="+mn-cs"/>
      </a:defRPr>
    </a:lvl1pPr>
    <a:lvl2pPr marL="457200" algn="l" defTabSz="914400" rtl="0" eaLnBrk="1" latinLnBrk="0" hangingPunct="1">
      <a:defRPr lang="it-IT" sz="1200" kern="1200">
        <a:solidFill>
          <a:schemeClr val="tx1"/>
        </a:solidFill>
        <a:latin typeface="+mn-lt"/>
        <a:ea typeface="+mn-ea"/>
        <a:cs typeface="+mn-cs"/>
      </a:defRPr>
    </a:lvl2pPr>
    <a:lvl3pPr marL="914400" algn="l" defTabSz="914400" rtl="0" eaLnBrk="1" latinLnBrk="0" hangingPunct="1">
      <a:defRPr lang="it-IT" sz="1200" kern="1200">
        <a:solidFill>
          <a:schemeClr val="tx1"/>
        </a:solidFill>
        <a:latin typeface="+mn-lt"/>
        <a:ea typeface="+mn-ea"/>
        <a:cs typeface="+mn-cs"/>
      </a:defRPr>
    </a:lvl3pPr>
    <a:lvl4pPr marL="1371600" algn="l" defTabSz="914400" rtl="0" eaLnBrk="1" latinLnBrk="0" hangingPunct="1">
      <a:defRPr lang="it-IT" sz="1200" kern="1200">
        <a:solidFill>
          <a:schemeClr val="tx1"/>
        </a:solidFill>
        <a:latin typeface="+mn-lt"/>
        <a:ea typeface="+mn-ea"/>
        <a:cs typeface="+mn-cs"/>
      </a:defRPr>
    </a:lvl4pPr>
    <a:lvl5pPr marL="1828800" algn="l" defTabSz="914400" rtl="0" eaLnBrk="1" latinLnBrk="0" hangingPunct="1">
      <a:defRPr lang="it-IT" sz="1200" kern="1200">
        <a:solidFill>
          <a:schemeClr val="tx1"/>
        </a:solidFill>
        <a:latin typeface="+mn-lt"/>
        <a:ea typeface="+mn-ea"/>
        <a:cs typeface="+mn-cs"/>
      </a:defRPr>
    </a:lvl5pPr>
    <a:lvl6pPr marL="2286000" algn="l" defTabSz="914400" rtl="0" eaLnBrk="1" latinLnBrk="0" hangingPunct="1">
      <a:defRPr lang="it-IT" sz="1200" kern="1200">
        <a:solidFill>
          <a:schemeClr val="tx1"/>
        </a:solidFill>
        <a:latin typeface="+mn-lt"/>
        <a:ea typeface="+mn-ea"/>
        <a:cs typeface="+mn-cs"/>
      </a:defRPr>
    </a:lvl6pPr>
    <a:lvl7pPr marL="2743200" algn="l" defTabSz="914400" rtl="0" eaLnBrk="1" latinLnBrk="0" hangingPunct="1">
      <a:defRPr lang="it-IT" sz="1200" kern="1200">
        <a:solidFill>
          <a:schemeClr val="tx1"/>
        </a:solidFill>
        <a:latin typeface="+mn-lt"/>
        <a:ea typeface="+mn-ea"/>
        <a:cs typeface="+mn-cs"/>
      </a:defRPr>
    </a:lvl7pPr>
    <a:lvl8pPr marL="3200400" algn="l" defTabSz="914400" rtl="0" eaLnBrk="1" latinLnBrk="0" hangingPunct="1">
      <a:defRPr lang="it-IT" sz="1200" kern="1200">
        <a:solidFill>
          <a:schemeClr val="tx1"/>
        </a:solidFill>
        <a:latin typeface="+mn-lt"/>
        <a:ea typeface="+mn-ea"/>
        <a:cs typeface="+mn-cs"/>
      </a:defRPr>
    </a:lvl8pPr>
    <a:lvl9pPr marL="3657600" algn="l" defTabSz="914400" rtl="0" eaLnBrk="1" latinLnBrk="0" hangingPunct="1">
      <a:defRPr lang="it-IT"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5693FD4-8F83-4EF7-AC3F-0DC0388986B0}" type="slidenum">
              <a:rPr lang="it-IT" smtClean="0"/>
              <a:pPr/>
              <a:t>4</a:t>
            </a:fld>
            <a:endParaRPr lang="it-IT"/>
          </a:p>
        </p:txBody>
      </p:sp>
    </p:spTree>
    <p:extLst>
      <p:ext uri="{BB962C8B-B14F-4D97-AF65-F5344CB8AC3E}">
        <p14:creationId xmlns:p14="http://schemas.microsoft.com/office/powerpoint/2010/main" val="77345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We</a:t>
            </a:r>
            <a:r>
              <a:rPr lang="it-IT" dirty="0"/>
              <a:t> </a:t>
            </a:r>
            <a:r>
              <a:rPr lang="it-IT" dirty="0" err="1"/>
              <a:t>keep</a:t>
            </a:r>
            <a:r>
              <a:rPr lang="it-IT" dirty="0"/>
              <a:t> </a:t>
            </a:r>
            <a:r>
              <a:rPr lang="it-IT" dirty="0" err="1"/>
              <a:t>going</a:t>
            </a:r>
            <a:r>
              <a:rPr lang="it-IT" dirty="0"/>
              <a:t>, and a </a:t>
            </a:r>
            <a:r>
              <a:rPr lang="it-IT" dirty="0" err="1"/>
              <a:t>national</a:t>
            </a:r>
            <a:r>
              <a:rPr lang="it-IT" dirty="0"/>
              <a:t> </a:t>
            </a:r>
            <a:r>
              <a:rPr lang="it-IT" dirty="0" err="1"/>
              <a:t>project</a:t>
            </a:r>
            <a:r>
              <a:rPr lang="it-IT" dirty="0"/>
              <a:t> </a:t>
            </a:r>
            <a:r>
              <a:rPr lang="it-IT" dirty="0" err="1"/>
              <a:t>coordinated</a:t>
            </a:r>
            <a:r>
              <a:rPr lang="it-IT" dirty="0"/>
              <a:t> by </a:t>
            </a:r>
            <a:r>
              <a:rPr lang="it-IT" dirty="0" err="1"/>
              <a:t>Alessnadro</a:t>
            </a:r>
            <a:r>
              <a:rPr lang="it-IT" dirty="0"/>
              <a:t> </a:t>
            </a:r>
            <a:r>
              <a:rPr lang="it-IT" dirty="0" err="1"/>
              <a:t>Achilli</a:t>
            </a:r>
            <a:r>
              <a:rPr lang="it-IT" dirty="0"/>
              <a:t>  </a:t>
            </a:r>
            <a:r>
              <a:rPr lang="it-IT" dirty="0" err="1"/>
              <a:t>has</a:t>
            </a:r>
            <a:r>
              <a:rPr lang="it-IT" dirty="0"/>
              <a:t> </a:t>
            </a:r>
            <a:r>
              <a:rPr lang="it-IT" dirty="0" err="1"/>
              <a:t>started</a:t>
            </a:r>
            <a:r>
              <a:rPr lang="it-IT" dirty="0"/>
              <a:t> </a:t>
            </a:r>
            <a:r>
              <a:rPr lang="it-IT" dirty="0" err="1"/>
              <a:t>that</a:t>
            </a:r>
            <a:r>
              <a:rPr lang="it-IT" dirty="0"/>
              <a:t> </a:t>
            </a:r>
            <a:r>
              <a:rPr lang="it-IT" dirty="0" err="1"/>
              <a:t>investigates</a:t>
            </a:r>
            <a:r>
              <a:rPr lang="it-IT" dirty="0"/>
              <a:t> in </a:t>
            </a:r>
            <a:r>
              <a:rPr lang="it-IT" dirty="0" err="1"/>
              <a:t>parallel</a:t>
            </a:r>
            <a:r>
              <a:rPr lang="it-IT" dirty="0"/>
              <a:t> South American </a:t>
            </a:r>
            <a:r>
              <a:rPr lang="it-IT" dirty="0" err="1"/>
              <a:t>humans</a:t>
            </a:r>
            <a:r>
              <a:rPr lang="it-IT" dirty="0"/>
              <a:t>, </a:t>
            </a:r>
            <a:r>
              <a:rPr lang="it-IT" dirty="0" err="1"/>
              <a:t>cattle</a:t>
            </a:r>
            <a:r>
              <a:rPr lang="it-IT" dirty="0"/>
              <a:t> and </a:t>
            </a:r>
            <a:r>
              <a:rPr lang="it-IT" dirty="0" err="1"/>
              <a:t>beans</a:t>
            </a:r>
            <a:r>
              <a:rPr lang="it-IT" dirty="0"/>
              <a:t>. In </a:t>
            </a:r>
            <a:r>
              <a:rPr lang="it-IT" dirty="0" err="1"/>
              <a:t>cattle</a:t>
            </a:r>
            <a:r>
              <a:rPr lang="it-IT" dirty="0"/>
              <a:t> </a:t>
            </a:r>
            <a:r>
              <a:rPr lang="it-IT" dirty="0" err="1"/>
              <a:t>we</a:t>
            </a:r>
            <a:r>
              <a:rPr lang="it-IT" dirty="0"/>
              <a:t> </a:t>
            </a:r>
            <a:r>
              <a:rPr lang="it-IT" dirty="0" err="1"/>
              <a:t>have</a:t>
            </a:r>
            <a:r>
              <a:rPr lang="it-IT" dirty="0"/>
              <a:t> </a:t>
            </a:r>
            <a:r>
              <a:rPr lang="it-IT" dirty="0" err="1"/>
              <a:t>sampled</a:t>
            </a:r>
            <a:r>
              <a:rPr lang="it-IT" dirty="0"/>
              <a:t> </a:t>
            </a:r>
            <a:r>
              <a:rPr lang="it-IT" dirty="0" err="1"/>
              <a:t>animas</a:t>
            </a:r>
            <a:r>
              <a:rPr lang="it-IT" dirty="0"/>
              <a:t> from </a:t>
            </a:r>
            <a:r>
              <a:rPr lang="it-IT" dirty="0" err="1"/>
              <a:t>many</a:t>
            </a:r>
            <a:r>
              <a:rPr lang="it-IT" dirty="0"/>
              <a:t> </a:t>
            </a:r>
            <a:r>
              <a:rPr lang="it-IT" dirty="0" err="1"/>
              <a:t>different</a:t>
            </a:r>
            <a:r>
              <a:rPr lang="it-IT" dirty="0"/>
              <a:t> agro-</a:t>
            </a:r>
            <a:r>
              <a:rPr lang="it-IT" dirty="0" err="1"/>
              <a:t>climatic</a:t>
            </a:r>
            <a:r>
              <a:rPr lang="it-IT" dirty="0"/>
              <a:t> area with the help of </a:t>
            </a:r>
            <a:r>
              <a:rPr lang="it-IT" dirty="0" err="1"/>
              <a:t>many</a:t>
            </a:r>
            <a:r>
              <a:rPr lang="it-IT" dirty="0"/>
              <a:t> </a:t>
            </a:r>
            <a:r>
              <a:rPr lang="it-IT" dirty="0" err="1"/>
              <a:t>collaborators</a:t>
            </a:r>
            <a:r>
              <a:rPr lang="it-IT" dirty="0"/>
              <a:t> and are </a:t>
            </a:r>
            <a:r>
              <a:rPr lang="it-IT" dirty="0" err="1"/>
              <a:t>collaborating</a:t>
            </a:r>
            <a:r>
              <a:rPr lang="it-IT" dirty="0"/>
              <a:t> with a IAEA CRP </a:t>
            </a:r>
            <a:r>
              <a:rPr lang="it-IT" dirty="0" err="1"/>
              <a:t>project</a:t>
            </a:r>
            <a:r>
              <a:rPr lang="it-IT" dirty="0"/>
              <a:t> </a:t>
            </a:r>
            <a:r>
              <a:rPr lang="it-IT" dirty="0" err="1"/>
              <a:t>lead</a:t>
            </a:r>
            <a:r>
              <a:rPr lang="it-IT" dirty="0"/>
              <a:t> by </a:t>
            </a:r>
            <a:r>
              <a:rPr lang="it-IT" dirty="0" err="1"/>
              <a:t>Kathiravan</a:t>
            </a:r>
            <a:r>
              <a:rPr lang="it-IT" dirty="0"/>
              <a:t> </a:t>
            </a:r>
            <a:r>
              <a:rPr lang="it-IT" dirty="0" err="1"/>
              <a:t>Periasiamy</a:t>
            </a:r>
            <a:r>
              <a:rPr lang="it-IT" dirty="0"/>
              <a:t> and Mario Garcia. </a:t>
            </a:r>
          </a:p>
        </p:txBody>
      </p:sp>
      <p:sp>
        <p:nvSpPr>
          <p:cNvPr id="4" name="Segnaposto numero diapositiva 3"/>
          <p:cNvSpPr>
            <a:spLocks noGrp="1"/>
          </p:cNvSpPr>
          <p:nvPr>
            <p:ph type="sldNum" sz="quarter" idx="5"/>
          </p:nvPr>
        </p:nvSpPr>
        <p:spPr/>
        <p:txBody>
          <a:bodyPr/>
          <a:lstStyle/>
          <a:p>
            <a:fld id="{75693FD4-8F83-4EF7-AC3F-0DC0388986B0}" type="slidenum">
              <a:rPr lang="it-IT" smtClean="0"/>
              <a:pPr/>
              <a:t>33</a:t>
            </a:fld>
            <a:endParaRPr lang="it-IT"/>
          </a:p>
        </p:txBody>
      </p:sp>
    </p:spTree>
    <p:extLst>
      <p:ext uri="{BB962C8B-B14F-4D97-AF65-F5344CB8AC3E}">
        <p14:creationId xmlns:p14="http://schemas.microsoft.com/office/powerpoint/2010/main" val="53027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051A9F-321E-544B-9585-7239A923D739}" type="slidenum">
              <a:rPr lang="en-GB" sz="1200"/>
              <a:pPr eaLnBrk="1" hangingPunct="1"/>
              <a:t>34</a:t>
            </a:fld>
            <a:endParaRPr lang="en-GB" sz="1200"/>
          </a:p>
        </p:txBody>
      </p:sp>
      <p:sp>
        <p:nvSpPr>
          <p:cNvPr id="67586" name="Rectangle 2"/>
          <p:cNvSpPr>
            <a:spLocks noGrp="1" noRot="1" noChangeAspect="1" noChangeArrowheads="1" noTextEdit="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GB"/>
              <a:t>When these animals arrived? Following domestication, the Neolithization of Itally occurred some 6000 years BC. Hence, to further investigate the origin of this signal historical records were investigated. A number of reference were found in Roman history (e.g. the roman historian Columella in the first century BC) the that describe the huge white bovines raised in Umbria. This indicates that the progenitors of Chianina were there since Roman time. The analysis of mtDNA data as molecular clock indicates that the most recent common ancestor between Near Eastern and Central Italian cattle lived about 2000 years BC. So these animals likely arrived between 2000BC and 100BC, probably by the sea route, since so they are so clearly separated by nearby cattle from Northern and S</a:t>
            </a:r>
            <a:r>
              <a:rPr lang="en-US"/>
              <a:t>o</a:t>
            </a:r>
            <a:r>
              <a:rPr lang="en-GB"/>
              <a:t>uthern Italy.   </a:t>
            </a:r>
          </a:p>
        </p:txBody>
      </p:sp>
    </p:spTree>
    <p:extLst>
      <p:ext uri="{BB962C8B-B14F-4D97-AF65-F5344CB8AC3E}">
        <p14:creationId xmlns:p14="http://schemas.microsoft.com/office/powerpoint/2010/main" val="3158644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88E4B7FB-29C3-3F47-AEA3-EA77A1E7AA77}" type="slidenum">
              <a:rPr lang="en-GB" smtClean="0"/>
              <a:t>36</a:t>
            </a:fld>
            <a:endParaRPr lang="en-GB"/>
          </a:p>
        </p:txBody>
      </p:sp>
    </p:spTree>
    <p:extLst>
      <p:ext uri="{BB962C8B-B14F-4D97-AF65-F5344CB8AC3E}">
        <p14:creationId xmlns:p14="http://schemas.microsoft.com/office/powerpoint/2010/main" val="303509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5693FD4-8F83-4EF7-AC3F-0DC0388986B0}" type="slidenum">
              <a:rPr lang="it-IT" smtClean="0"/>
              <a:pPr/>
              <a:t>5</a:t>
            </a:fld>
            <a:endParaRPr lang="it-IT"/>
          </a:p>
        </p:txBody>
      </p:sp>
    </p:spTree>
    <p:extLst>
      <p:ext uri="{BB962C8B-B14F-4D97-AF65-F5344CB8AC3E}">
        <p14:creationId xmlns:p14="http://schemas.microsoft.com/office/powerpoint/2010/main" val="3532410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We</a:t>
            </a:r>
            <a:r>
              <a:rPr lang="it-IT" dirty="0"/>
              <a:t> </a:t>
            </a:r>
            <a:r>
              <a:rPr lang="it-IT" dirty="0" err="1"/>
              <a:t>now</a:t>
            </a:r>
            <a:r>
              <a:rPr lang="it-IT" dirty="0"/>
              <a:t> </a:t>
            </a:r>
            <a:r>
              <a:rPr lang="it-IT" dirty="0" err="1"/>
              <a:t>have</a:t>
            </a:r>
            <a:r>
              <a:rPr lang="it-IT" dirty="0"/>
              <a:t> a </a:t>
            </a:r>
            <a:r>
              <a:rPr lang="it-IT" dirty="0" err="1"/>
              <a:t>range</a:t>
            </a:r>
            <a:r>
              <a:rPr lang="it-IT" dirty="0"/>
              <a:t> of </a:t>
            </a:r>
            <a:r>
              <a:rPr lang="it-IT" dirty="0" err="1"/>
              <a:t>genomic</a:t>
            </a:r>
            <a:r>
              <a:rPr lang="it-IT" dirty="0"/>
              <a:t> </a:t>
            </a:r>
            <a:r>
              <a:rPr lang="it-IT" dirty="0" err="1"/>
              <a:t>tools</a:t>
            </a:r>
            <a:r>
              <a:rPr lang="it-IT" dirty="0"/>
              <a:t> for </a:t>
            </a:r>
            <a:r>
              <a:rPr lang="it-IT" dirty="0" err="1"/>
              <a:t>characterizing</a:t>
            </a:r>
            <a:r>
              <a:rPr lang="it-IT" dirty="0"/>
              <a:t> </a:t>
            </a:r>
            <a:r>
              <a:rPr lang="it-IT" dirty="0" err="1"/>
              <a:t>this</a:t>
            </a:r>
            <a:r>
              <a:rPr lang="it-IT" dirty="0"/>
              <a:t> </a:t>
            </a:r>
            <a:r>
              <a:rPr lang="it-IT" dirty="0" err="1"/>
              <a:t>diversity</a:t>
            </a:r>
            <a:r>
              <a:rPr lang="it-IT" dirty="0"/>
              <a:t>. The </a:t>
            </a:r>
            <a:r>
              <a:rPr lang="it-IT" dirty="0" err="1"/>
              <a:t>most</a:t>
            </a:r>
            <a:r>
              <a:rPr lang="it-IT" dirty="0"/>
              <a:t> </a:t>
            </a:r>
            <a:r>
              <a:rPr lang="it-IT" dirty="0" err="1"/>
              <a:t>used</a:t>
            </a:r>
            <a:r>
              <a:rPr lang="it-IT" dirty="0"/>
              <a:t> are SNP arrays </a:t>
            </a:r>
            <a:r>
              <a:rPr lang="it-IT" dirty="0" err="1"/>
              <a:t>that</a:t>
            </a:r>
            <a:r>
              <a:rPr lang="it-IT" dirty="0"/>
              <a:t> </a:t>
            </a:r>
            <a:r>
              <a:rPr lang="it-IT" dirty="0" err="1"/>
              <a:t>detect</a:t>
            </a:r>
            <a:r>
              <a:rPr lang="it-IT" dirty="0"/>
              <a:t> </a:t>
            </a:r>
            <a:r>
              <a:rPr lang="it-IT" dirty="0" err="1"/>
              <a:t>many</a:t>
            </a:r>
            <a:r>
              <a:rPr lang="it-IT" dirty="0"/>
              <a:t> </a:t>
            </a:r>
            <a:r>
              <a:rPr lang="it-IT" dirty="0" err="1"/>
              <a:t>thousand</a:t>
            </a:r>
            <a:r>
              <a:rPr lang="it-IT" dirty="0"/>
              <a:t> </a:t>
            </a:r>
            <a:r>
              <a:rPr lang="it-IT" dirty="0" err="1"/>
              <a:t>point</a:t>
            </a:r>
            <a:r>
              <a:rPr lang="it-IT" dirty="0"/>
              <a:t> </a:t>
            </a:r>
            <a:r>
              <a:rPr lang="it-IT" dirty="0" err="1"/>
              <a:t>mutations</a:t>
            </a:r>
            <a:r>
              <a:rPr lang="it-IT" dirty="0"/>
              <a:t> </a:t>
            </a:r>
            <a:r>
              <a:rPr lang="it-IT" dirty="0" err="1"/>
              <a:t>along</a:t>
            </a:r>
            <a:r>
              <a:rPr lang="it-IT" dirty="0"/>
              <a:t> the </a:t>
            </a:r>
            <a:r>
              <a:rPr lang="it-IT" dirty="0" err="1"/>
              <a:t>genome</a:t>
            </a:r>
            <a:r>
              <a:rPr lang="it-IT" dirty="0"/>
              <a:t>. Whole </a:t>
            </a:r>
            <a:r>
              <a:rPr lang="it-IT" dirty="0" err="1"/>
              <a:t>genome</a:t>
            </a:r>
            <a:r>
              <a:rPr lang="it-IT" dirty="0"/>
              <a:t> </a:t>
            </a:r>
            <a:r>
              <a:rPr lang="it-IT" dirty="0" err="1"/>
              <a:t>sequences</a:t>
            </a:r>
            <a:r>
              <a:rPr lang="it-IT" dirty="0"/>
              <a:t> are </a:t>
            </a:r>
            <a:r>
              <a:rPr lang="it-IT" dirty="0" err="1"/>
              <a:t>increasingly</a:t>
            </a:r>
            <a:r>
              <a:rPr lang="it-IT" dirty="0"/>
              <a:t> </a:t>
            </a:r>
            <a:r>
              <a:rPr lang="it-IT" dirty="0" err="1"/>
              <a:t>affordable</a:t>
            </a:r>
            <a:r>
              <a:rPr lang="it-IT" dirty="0"/>
              <a:t>, </a:t>
            </a:r>
            <a:r>
              <a:rPr lang="it-IT" dirty="0" err="1"/>
              <a:t>identify</a:t>
            </a:r>
            <a:r>
              <a:rPr lang="it-IT" dirty="0"/>
              <a:t> </a:t>
            </a:r>
            <a:r>
              <a:rPr lang="it-IT" dirty="0" err="1"/>
              <a:t>all</a:t>
            </a:r>
            <a:r>
              <a:rPr lang="it-IT" dirty="0"/>
              <a:t> </a:t>
            </a:r>
            <a:r>
              <a:rPr lang="it-IT" dirty="0" err="1"/>
              <a:t>existing</a:t>
            </a:r>
            <a:r>
              <a:rPr lang="it-IT" dirty="0"/>
              <a:t> </a:t>
            </a:r>
            <a:r>
              <a:rPr lang="it-IT" dirty="0" err="1"/>
              <a:t>variation</a:t>
            </a:r>
            <a:r>
              <a:rPr lang="it-IT" dirty="0"/>
              <a:t> and </a:t>
            </a:r>
            <a:r>
              <a:rPr lang="it-IT" dirty="0" err="1"/>
              <a:t>permit</a:t>
            </a:r>
            <a:r>
              <a:rPr lang="it-IT" dirty="0"/>
              <a:t> the </a:t>
            </a:r>
            <a:r>
              <a:rPr lang="it-IT" dirty="0" err="1"/>
              <a:t>comnparisons</a:t>
            </a:r>
            <a:r>
              <a:rPr lang="it-IT" dirty="0"/>
              <a:t> </a:t>
            </a:r>
            <a:r>
              <a:rPr lang="it-IT" dirty="0" err="1"/>
              <a:t>across</a:t>
            </a:r>
            <a:r>
              <a:rPr lang="it-IT" dirty="0"/>
              <a:t> </a:t>
            </a:r>
            <a:r>
              <a:rPr lang="it-IT" dirty="0" err="1"/>
              <a:t>domestic</a:t>
            </a:r>
            <a:r>
              <a:rPr lang="it-IT" dirty="0"/>
              <a:t> and wild </a:t>
            </a:r>
            <a:r>
              <a:rPr lang="it-IT" dirty="0" err="1"/>
              <a:t>species</a:t>
            </a:r>
            <a:r>
              <a:rPr lang="it-IT" dirty="0"/>
              <a:t>. In the </a:t>
            </a:r>
            <a:r>
              <a:rPr lang="it-IT" dirty="0" err="1"/>
              <a:t>near</a:t>
            </a:r>
            <a:r>
              <a:rPr lang="it-IT" dirty="0"/>
              <a:t> future the </a:t>
            </a:r>
            <a:r>
              <a:rPr lang="it-IT" dirty="0" err="1"/>
              <a:t>earth</a:t>
            </a:r>
            <a:r>
              <a:rPr lang="it-IT" dirty="0"/>
              <a:t> </a:t>
            </a:r>
            <a:r>
              <a:rPr lang="it-IT" dirty="0" err="1"/>
              <a:t>biogenome</a:t>
            </a:r>
            <a:r>
              <a:rPr lang="it-IT" dirty="0"/>
              <a:t> </a:t>
            </a:r>
            <a:r>
              <a:rPr lang="it-IT" dirty="0" err="1"/>
              <a:t>project</a:t>
            </a:r>
            <a:r>
              <a:rPr lang="it-IT" dirty="0"/>
              <a:t> </a:t>
            </a:r>
            <a:r>
              <a:rPr lang="it-IT" dirty="0" err="1"/>
              <a:t>will</a:t>
            </a:r>
            <a:r>
              <a:rPr lang="it-IT" dirty="0"/>
              <a:t> </a:t>
            </a:r>
            <a:r>
              <a:rPr lang="it-IT" dirty="0" err="1"/>
              <a:t>sequence</a:t>
            </a:r>
            <a:r>
              <a:rPr lang="it-IT" dirty="0"/>
              <a:t> 1,500,000 </a:t>
            </a:r>
            <a:r>
              <a:rPr lang="it-IT" dirty="0" err="1"/>
              <a:t>eucariotic</a:t>
            </a:r>
            <a:r>
              <a:rPr lang="it-IT" dirty="0"/>
              <a:t> </a:t>
            </a:r>
            <a:r>
              <a:rPr lang="it-IT" dirty="0" err="1"/>
              <a:t>species</a:t>
            </a:r>
            <a:r>
              <a:rPr lang="it-IT" dirty="0"/>
              <a:t> living on </a:t>
            </a:r>
            <a:r>
              <a:rPr lang="it-IT" dirty="0" err="1"/>
              <a:t>our</a:t>
            </a:r>
            <a:r>
              <a:rPr lang="it-IT" dirty="0"/>
              <a:t> </a:t>
            </a:r>
            <a:r>
              <a:rPr lang="it-IT" dirty="0" err="1"/>
              <a:t>planet</a:t>
            </a:r>
            <a:r>
              <a:rPr lang="it-IT" dirty="0"/>
              <a:t> and produce a </a:t>
            </a:r>
            <a:r>
              <a:rPr lang="it-IT" dirty="0" err="1"/>
              <a:t>comprehensive</a:t>
            </a:r>
            <a:r>
              <a:rPr lang="it-IT" dirty="0"/>
              <a:t> </a:t>
            </a:r>
            <a:r>
              <a:rPr lang="it-IT" dirty="0" err="1"/>
              <a:t>picture</a:t>
            </a:r>
            <a:r>
              <a:rPr lang="it-IT" dirty="0"/>
              <a:t> of the </a:t>
            </a:r>
            <a:r>
              <a:rPr lang="it-IT" dirty="0" err="1"/>
              <a:t>genomic</a:t>
            </a:r>
            <a:r>
              <a:rPr lang="it-IT" dirty="0"/>
              <a:t> </a:t>
            </a:r>
            <a:r>
              <a:rPr lang="it-IT" dirty="0" err="1"/>
              <a:t>patterns</a:t>
            </a:r>
            <a:r>
              <a:rPr lang="it-IT" dirty="0"/>
              <a:t> of </a:t>
            </a:r>
            <a:r>
              <a:rPr lang="it-IT" dirty="0" err="1"/>
              <a:t>evolution</a:t>
            </a:r>
            <a:r>
              <a:rPr lang="it-IT" dirty="0"/>
              <a:t> and </a:t>
            </a:r>
            <a:r>
              <a:rPr lang="it-IT" dirty="0" err="1"/>
              <a:t>adaptation</a:t>
            </a:r>
            <a:r>
              <a:rPr lang="it-IT" dirty="0"/>
              <a:t>. </a:t>
            </a:r>
          </a:p>
        </p:txBody>
      </p:sp>
      <p:sp>
        <p:nvSpPr>
          <p:cNvPr id="4" name="Segnaposto numero diapositiva 3"/>
          <p:cNvSpPr>
            <a:spLocks noGrp="1"/>
          </p:cNvSpPr>
          <p:nvPr>
            <p:ph type="sldNum" sz="quarter" idx="5"/>
          </p:nvPr>
        </p:nvSpPr>
        <p:spPr/>
        <p:txBody>
          <a:bodyPr/>
          <a:lstStyle/>
          <a:p>
            <a:fld id="{75693FD4-8F83-4EF7-AC3F-0DC0388986B0}" type="slidenum">
              <a:rPr lang="it-IT" smtClean="0"/>
              <a:pPr/>
              <a:t>9</a:t>
            </a:fld>
            <a:endParaRPr lang="it-IT"/>
          </a:p>
        </p:txBody>
      </p:sp>
    </p:spTree>
    <p:extLst>
      <p:ext uri="{BB962C8B-B14F-4D97-AF65-F5344CB8AC3E}">
        <p14:creationId xmlns:p14="http://schemas.microsoft.com/office/powerpoint/2010/main" val="372512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ACCC96B3-7B2D-DE42-BFE6-E182F5B5164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2F8B07B-FD20-9446-8F02-316F778BC82A}" type="slidenum">
              <a:rPr lang="en-GB" altLang="it-IT" sz="1200"/>
              <a:pPr eaLnBrk="1" hangingPunct="1"/>
              <a:t>16</a:t>
            </a:fld>
            <a:endParaRPr lang="en-GB" altLang="it-IT" sz="1200"/>
          </a:p>
        </p:txBody>
      </p:sp>
      <p:sp>
        <p:nvSpPr>
          <p:cNvPr id="26627" name="Rectangle 2">
            <a:extLst>
              <a:ext uri="{FF2B5EF4-FFF2-40B4-BE49-F238E27FC236}">
                <a16:creationId xmlns:a16="http://schemas.microsoft.com/office/drawing/2014/main" id="{4C8FE4B4-0528-9848-9321-F92087AF3AF2}"/>
              </a:ext>
            </a:extLst>
          </p:cNvPr>
          <p:cNvSpPr>
            <a:spLocks noGrp="1" noRot="1" noChangeAspect="1" noChangeArrowheads="1"/>
          </p:cNvSpPr>
          <p:nvPr>
            <p:ph type="sldImg"/>
          </p:nvPr>
        </p:nvSpPr>
        <p:spPr>
          <a:solidFill>
            <a:srgbClr val="FFFFFF"/>
          </a:solidFill>
          <a:ln/>
        </p:spPr>
      </p:sp>
      <p:sp>
        <p:nvSpPr>
          <p:cNvPr id="39939" name="Rectangle 3">
            <a:extLst>
              <a:ext uri="{FF2B5EF4-FFF2-40B4-BE49-F238E27FC236}">
                <a16:creationId xmlns:a16="http://schemas.microsoft.com/office/drawing/2014/main" id="{5974DA0E-E8F3-0E40-84A7-4BD45F34C320}"/>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r>
              <a:rPr lang="it-IT" altLang="it-IT" dirty="0">
                <a:latin typeface="Arial" panose="020B0604020202020204" pitchFamily="34" charset="0"/>
                <a:ea typeface="ＭＳ Ｐゴシック" panose="020B0600070205080204" pitchFamily="34" charset="-128"/>
              </a:rPr>
              <a:t>Adaptation </a:t>
            </a:r>
            <a:r>
              <a:rPr lang="it-IT" altLang="it-IT" dirty="0" err="1">
                <a:latin typeface="Arial" panose="020B0604020202020204" pitchFamily="34" charset="0"/>
                <a:ea typeface="ＭＳ Ｐゴシック" panose="020B0600070205080204" pitchFamily="34" charset="-128"/>
              </a:rPr>
              <a:t>is</a:t>
            </a:r>
            <a:r>
              <a:rPr lang="it-IT" altLang="it-IT" dirty="0">
                <a:latin typeface="Arial" panose="020B0604020202020204" pitchFamily="34" charset="0"/>
                <a:ea typeface="ＭＳ Ｐゴシック" panose="020B0600070205080204" pitchFamily="34" charset="-128"/>
              </a:rPr>
              <a:t> the </a:t>
            </a:r>
            <a:r>
              <a:rPr lang="it-IT" altLang="it-IT" dirty="0" err="1">
                <a:latin typeface="Arial" panose="020B0604020202020204" pitchFamily="34" charset="0"/>
                <a:ea typeface="ＭＳ Ｐゴシック" panose="020B0600070205080204" pitchFamily="34" charset="-128"/>
              </a:rPr>
              <a:t>result</a:t>
            </a:r>
            <a:r>
              <a:rPr lang="it-IT" altLang="it-IT" dirty="0">
                <a:latin typeface="Arial" panose="020B0604020202020204" pitchFamily="34" charset="0"/>
                <a:ea typeface="ＭＳ Ｐゴシック" panose="020B0600070205080204" pitchFamily="34" charset="-128"/>
              </a:rPr>
              <a:t> of a long </a:t>
            </a:r>
            <a:r>
              <a:rPr lang="it-IT" altLang="it-IT" dirty="0" err="1">
                <a:latin typeface="Arial" panose="020B0604020202020204" pitchFamily="34" charset="0"/>
                <a:ea typeface="ＭＳ Ｐゴシック" panose="020B0600070205080204" pitchFamily="34" charset="-128"/>
              </a:rPr>
              <a:t>process</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that</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started</a:t>
            </a:r>
            <a:r>
              <a:rPr lang="it-IT" altLang="it-IT" dirty="0">
                <a:latin typeface="Arial" panose="020B0604020202020204" pitchFamily="34" charset="0"/>
                <a:ea typeface="ＭＳ Ｐゴシック" panose="020B0600070205080204" pitchFamily="34" charset="-128"/>
              </a:rPr>
              <a:t> with </a:t>
            </a:r>
            <a:r>
              <a:rPr lang="it-IT" altLang="it-IT" dirty="0" err="1">
                <a:latin typeface="Arial" panose="020B0604020202020204" pitchFamily="34" charset="0"/>
                <a:ea typeface="ＭＳ Ｐゴシック" panose="020B0600070205080204" pitchFamily="34" charset="-128"/>
              </a:rPr>
              <a:t>domestication</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One</a:t>
            </a:r>
            <a:r>
              <a:rPr lang="it-IT" altLang="it-IT" dirty="0">
                <a:latin typeface="Arial" panose="020B0604020202020204" pitchFamily="34" charset="0"/>
                <a:ea typeface="ＭＳ Ｐゴシック" panose="020B0600070205080204" pitchFamily="34" charset="-128"/>
              </a:rPr>
              <a:t> of the </a:t>
            </a:r>
            <a:r>
              <a:rPr lang="it-IT" altLang="it-IT" dirty="0" err="1">
                <a:latin typeface="Arial" panose="020B0604020202020204" pitchFamily="34" charset="0"/>
                <a:ea typeface="ＭＳ Ｐゴシック" panose="020B0600070205080204" pitchFamily="34" charset="-128"/>
              </a:rPr>
              <a:t>main</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domestication</a:t>
            </a:r>
            <a:r>
              <a:rPr lang="it-IT" altLang="it-IT" dirty="0">
                <a:latin typeface="Arial" panose="020B0604020202020204" pitchFamily="34" charset="0"/>
                <a:ea typeface="ＭＳ Ｐゴシック" panose="020B0600070205080204" pitchFamily="34" charset="-128"/>
              </a:rPr>
              <a:t> centers </a:t>
            </a:r>
            <a:r>
              <a:rPr lang="it-IT" altLang="it-IT" dirty="0" err="1">
                <a:latin typeface="Arial" panose="020B0604020202020204" pitchFamily="34" charset="0"/>
                <a:ea typeface="ＭＳ Ｐゴシック" panose="020B0600070205080204" pitchFamily="34" charset="-128"/>
              </a:rPr>
              <a:t>is</a:t>
            </a:r>
            <a:r>
              <a:rPr lang="it-IT" altLang="it-IT" dirty="0">
                <a:latin typeface="Arial" panose="020B0604020202020204" pitchFamily="34" charset="0"/>
                <a:ea typeface="ＭＳ Ｐゴシック" panose="020B0600070205080204" pitchFamily="34" charset="-128"/>
              </a:rPr>
              <a:t> the Fertile </a:t>
            </a:r>
            <a:r>
              <a:rPr lang="it-IT" altLang="it-IT" dirty="0" err="1">
                <a:latin typeface="Arial" panose="020B0604020202020204" pitchFamily="34" charset="0"/>
                <a:ea typeface="ＭＳ Ｐゴシック" panose="020B0600070205080204" pitchFamily="34" charset="-128"/>
              </a:rPr>
              <a:t>Cresent</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where</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goats</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sheep</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cattle</a:t>
            </a:r>
            <a:r>
              <a:rPr lang="it-IT" altLang="it-IT" dirty="0">
                <a:latin typeface="Arial" panose="020B0604020202020204" pitchFamily="34" charset="0"/>
                <a:ea typeface="ＭＳ Ｐゴシック" panose="020B0600070205080204" pitchFamily="34" charset="-128"/>
              </a:rPr>
              <a:t> and </a:t>
            </a:r>
            <a:r>
              <a:rPr lang="it-IT" altLang="it-IT" dirty="0" err="1">
                <a:latin typeface="Arial" panose="020B0604020202020204" pitchFamily="34" charset="0"/>
                <a:ea typeface="ＭＳ Ｐゴシック" panose="020B0600070205080204" pitchFamily="34" charset="-128"/>
              </a:rPr>
              <a:t>pigs</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have</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been</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domesticated</a:t>
            </a:r>
            <a:r>
              <a:rPr lang="it-IT" altLang="it-IT" dirty="0">
                <a:latin typeface="Arial" panose="020B0604020202020204" pitchFamily="34" charset="0"/>
                <a:ea typeface="ＭＳ Ｐゴシック" panose="020B0600070205080204" pitchFamily="34" charset="-128"/>
              </a:rPr>
              <a:t> some 10,000 </a:t>
            </a:r>
            <a:r>
              <a:rPr lang="it-IT" altLang="it-IT" dirty="0" err="1">
                <a:latin typeface="Arial" panose="020B0604020202020204" pitchFamily="34" charset="0"/>
                <a:ea typeface="ＭＳ Ｐゴシック" panose="020B0600070205080204" pitchFamily="34" charset="-128"/>
              </a:rPr>
              <a:t>years</a:t>
            </a:r>
            <a:r>
              <a:rPr lang="it-IT" altLang="it-IT" dirty="0">
                <a:latin typeface="Arial" panose="020B0604020202020204" pitchFamily="34" charset="0"/>
                <a:ea typeface="ＭＳ Ｐゴシック" panose="020B0600070205080204" pitchFamily="34" charset="-128"/>
              </a:rPr>
              <a:t> ago. </a:t>
            </a:r>
            <a:r>
              <a:rPr lang="it-IT" altLang="it-IT" dirty="0" err="1">
                <a:latin typeface="Arial" panose="020B0604020202020204" pitchFamily="34" charset="0"/>
                <a:ea typeface="ＭＳ Ｐゴシック" panose="020B0600070205080204" pitchFamily="34" charset="-128"/>
              </a:rPr>
              <a:t>Thereafter</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livestock</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colonised</a:t>
            </a:r>
            <a:r>
              <a:rPr lang="it-IT" altLang="it-IT" dirty="0">
                <a:latin typeface="Arial" panose="020B0604020202020204" pitchFamily="34" charset="0"/>
                <a:ea typeface="ＭＳ Ｐゴシック" panose="020B0600070205080204" pitchFamily="34" charset="-128"/>
              </a:rPr>
              <a:t> the world </a:t>
            </a:r>
            <a:r>
              <a:rPr lang="it-IT" altLang="it-IT" dirty="0" err="1">
                <a:latin typeface="Arial" panose="020B0604020202020204" pitchFamily="34" charset="0"/>
                <a:ea typeface="ＭＳ Ｐゴシック" panose="020B0600070205080204" pitchFamily="34" charset="-128"/>
              </a:rPr>
              <a:t>along</a:t>
            </a:r>
            <a:r>
              <a:rPr lang="it-IT" altLang="it-IT" dirty="0">
                <a:latin typeface="Arial" panose="020B0604020202020204" pitchFamily="34" charset="0"/>
                <a:ea typeface="ＭＳ Ｐゴシック" panose="020B0600070205080204" pitchFamily="34" charset="-128"/>
              </a:rPr>
              <a:t> with the </a:t>
            </a:r>
            <a:r>
              <a:rPr lang="it-IT" altLang="it-IT" dirty="0" err="1">
                <a:latin typeface="Arial" panose="020B0604020202020204" pitchFamily="34" charset="0"/>
                <a:ea typeface="ＭＳ Ｐゴシック" panose="020B0600070205080204" pitchFamily="34" charset="-128"/>
              </a:rPr>
              <a:t>Neolithic</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expansion</a:t>
            </a:r>
            <a:r>
              <a:rPr lang="it-IT" altLang="it-IT" dirty="0">
                <a:latin typeface="Arial" panose="020B0604020202020204" pitchFamily="34" charset="0"/>
                <a:ea typeface="ＭＳ Ｐゴシック" panose="020B0600070205080204" pitchFamily="34" charset="-128"/>
              </a:rPr>
              <a:t> of </a:t>
            </a:r>
            <a:r>
              <a:rPr lang="it-IT" altLang="it-IT" dirty="0" err="1">
                <a:latin typeface="Arial" panose="020B0604020202020204" pitchFamily="34" charset="0"/>
                <a:ea typeface="ＭＳ Ｐゴシック" panose="020B0600070205080204" pitchFamily="34" charset="-128"/>
              </a:rPr>
              <a:t>agriculture</a:t>
            </a:r>
            <a:r>
              <a:rPr lang="it-IT" altLang="it-IT" dirty="0">
                <a:latin typeface="Arial" panose="020B0604020202020204" pitchFamily="34" charset="0"/>
                <a:ea typeface="ＭＳ Ｐゴシック" panose="020B0600070205080204" pitchFamily="34" charset="-128"/>
              </a:rPr>
              <a:t> and </a:t>
            </a:r>
            <a:r>
              <a:rPr lang="it-IT" altLang="it-IT" dirty="0" err="1">
                <a:latin typeface="Arial" panose="020B0604020202020204" pitchFamily="34" charset="0"/>
                <a:ea typeface="ＭＳ Ｐゴシック" panose="020B0600070205080204" pitchFamily="34" charset="-128"/>
              </a:rPr>
              <a:t>later</a:t>
            </a:r>
            <a:r>
              <a:rPr lang="it-IT" altLang="it-IT" dirty="0">
                <a:latin typeface="Arial" panose="020B0604020202020204" pitchFamily="34" charset="0"/>
                <a:ea typeface="ＭＳ Ｐゴシック" panose="020B0600070205080204" pitchFamily="34" charset="-128"/>
              </a:rPr>
              <a:t> on </a:t>
            </a:r>
            <a:r>
              <a:rPr lang="it-IT" altLang="it-IT" dirty="0" err="1">
                <a:latin typeface="Arial" panose="020B0604020202020204" pitchFamily="34" charset="0"/>
                <a:ea typeface="ＭＳ Ｐゴシック" panose="020B0600070205080204" pitchFamily="34" charset="-128"/>
              </a:rPr>
              <a:t>following</a:t>
            </a:r>
            <a:r>
              <a:rPr lang="it-IT" altLang="it-IT" dirty="0">
                <a:latin typeface="Arial" panose="020B0604020202020204" pitchFamily="34" charset="0"/>
                <a:ea typeface="ＭＳ Ｐゴシック" panose="020B0600070205080204" pitchFamily="34" charset="-128"/>
              </a:rPr>
              <a:t> human </a:t>
            </a:r>
            <a:r>
              <a:rPr lang="it-IT" altLang="it-IT" dirty="0" err="1">
                <a:latin typeface="Arial" panose="020B0604020202020204" pitchFamily="34" charset="0"/>
                <a:ea typeface="ＭＳ Ｐゴシック" panose="020B0600070205080204" pitchFamily="34" charset="-128"/>
              </a:rPr>
              <a:t>migrations</a:t>
            </a:r>
            <a:r>
              <a:rPr lang="it-IT" altLang="it-IT" dirty="0">
                <a:latin typeface="Arial" panose="020B0604020202020204" pitchFamily="34" charset="0"/>
                <a:ea typeface="ＭＳ Ｐゴシック" panose="020B0600070205080204" pitchFamily="34" charset="-128"/>
              </a:rPr>
              <a:t>, </a:t>
            </a:r>
            <a:r>
              <a:rPr lang="it-IT" altLang="it-IT" dirty="0" err="1">
                <a:latin typeface="Arial" panose="020B0604020202020204" pitchFamily="34" charset="0"/>
                <a:ea typeface="ＭＳ Ｐゴシック" panose="020B0600070205080204" pitchFamily="34" charset="-128"/>
              </a:rPr>
              <a:t>conquers</a:t>
            </a:r>
            <a:r>
              <a:rPr lang="it-IT" altLang="it-IT" dirty="0">
                <a:latin typeface="Arial" panose="020B0604020202020204" pitchFamily="34" charset="0"/>
                <a:ea typeface="ＭＳ Ｐゴシック" panose="020B0600070205080204" pitchFamily="34" charset="-128"/>
              </a:rPr>
              <a:t> and </a:t>
            </a:r>
            <a:r>
              <a:rPr lang="it-IT" altLang="it-IT" dirty="0" err="1">
                <a:latin typeface="Arial" panose="020B0604020202020204" pitchFamily="34" charset="0"/>
                <a:ea typeface="ＭＳ Ｐゴシック" panose="020B0600070205080204" pitchFamily="34" charset="-128"/>
              </a:rPr>
              <a:t>trades</a:t>
            </a:r>
            <a:endParaRPr lang="it-IT" altLang="it-IT"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42065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focusing on adaptation? Projections indicate that climate change will dramatically alter the planet ecosystems, one the one end expanding desertification and on the other increasing the frequency of extreme events, as floods. Feed availability and the geographic range of endemic diseases will </a:t>
            </a:r>
            <a:r>
              <a:rPr lang="en-GB"/>
              <a:t>change and challenge </a:t>
            </a:r>
            <a:r>
              <a:rPr lang="en-GB" dirty="0"/>
              <a:t>livestock in many areas of the planet when the demand of animal product is increasing as a result of human population expansion and of changes in diet associated to economic development. We as scientists have to work in parallel to mitigate climate change and to increase the resilience of the livestock sector. </a:t>
            </a:r>
          </a:p>
        </p:txBody>
      </p:sp>
      <p:sp>
        <p:nvSpPr>
          <p:cNvPr id="4" name="Slide Number Placeholder 3"/>
          <p:cNvSpPr>
            <a:spLocks noGrp="1"/>
          </p:cNvSpPr>
          <p:nvPr>
            <p:ph type="sldNum" sz="quarter" idx="10"/>
          </p:nvPr>
        </p:nvSpPr>
        <p:spPr/>
        <p:txBody>
          <a:bodyPr/>
          <a:lstStyle/>
          <a:p>
            <a:fld id="{3D3509BC-501B-4556-A670-53A134C82B37}" type="slidenum">
              <a:rPr lang="en-GB" smtClean="0"/>
              <a:t>25</a:t>
            </a:fld>
            <a:endParaRPr lang="en-GB"/>
          </a:p>
        </p:txBody>
      </p:sp>
    </p:spTree>
    <p:extLst>
      <p:ext uri="{BB962C8B-B14F-4D97-AF65-F5344CB8AC3E}">
        <p14:creationId xmlns:p14="http://schemas.microsoft.com/office/powerpoint/2010/main" val="1366575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6F5C95C-F41C-8B46-B8A6-D363B0438465}" type="slidenum">
              <a:rPr lang="en-GB" smtClean="0"/>
              <a:t>28</a:t>
            </a:fld>
            <a:endParaRPr lang="en-GB"/>
          </a:p>
        </p:txBody>
      </p:sp>
    </p:spTree>
    <p:extLst>
      <p:ext uri="{BB962C8B-B14F-4D97-AF65-F5344CB8AC3E}">
        <p14:creationId xmlns:p14="http://schemas.microsoft.com/office/powerpoint/2010/main" val="3810739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6F5C95C-F41C-8B46-B8A6-D363B0438465}" type="slidenum">
              <a:rPr lang="en-GB" smtClean="0"/>
              <a:t>29</a:t>
            </a:fld>
            <a:endParaRPr lang="en-GB"/>
          </a:p>
        </p:txBody>
      </p:sp>
    </p:spTree>
    <p:extLst>
      <p:ext uri="{BB962C8B-B14F-4D97-AF65-F5344CB8AC3E}">
        <p14:creationId xmlns:p14="http://schemas.microsoft.com/office/powerpoint/2010/main" val="3839032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analysis i</a:t>
            </a:r>
            <a:r>
              <a:rPr lang="en-GB" b="0" dirty="0"/>
              <a:t>s still underway following two approaches. The first lead by Elia </a:t>
            </a:r>
            <a:r>
              <a:rPr lang="en-GB" b="0" dirty="0" err="1"/>
              <a:t>Vajana</a:t>
            </a:r>
            <a:r>
              <a:rPr lang="en-GB" b="0" dirty="0"/>
              <a:t> is investigating  the association between marker genotypes and the Temperature Humidity Index in the most challenging months (</a:t>
            </a:r>
            <a:r>
              <a:rPr lang="en-GB" b="0" dirty="0" err="1"/>
              <a:t>Juy</a:t>
            </a:r>
            <a:r>
              <a:rPr lang="en-GB" b="0" dirty="0"/>
              <a:t> and August) using landscape genomics (LFMM).</a:t>
            </a:r>
          </a:p>
        </p:txBody>
      </p:sp>
      <p:sp>
        <p:nvSpPr>
          <p:cNvPr id="4" name="Slide Number Placeholder 3"/>
          <p:cNvSpPr>
            <a:spLocks noGrp="1"/>
          </p:cNvSpPr>
          <p:nvPr>
            <p:ph type="sldNum" sz="quarter" idx="10"/>
          </p:nvPr>
        </p:nvSpPr>
        <p:spPr/>
        <p:txBody>
          <a:bodyPr/>
          <a:lstStyle/>
          <a:p>
            <a:fld id="{3D3509BC-501B-4556-A670-53A134C82B37}" type="slidenum">
              <a:rPr lang="en-GB" smtClean="0"/>
              <a:t>31</a:t>
            </a:fld>
            <a:endParaRPr lang="en-GB"/>
          </a:p>
        </p:txBody>
      </p:sp>
    </p:spTree>
    <p:extLst>
      <p:ext uri="{BB962C8B-B14F-4D97-AF65-F5344CB8AC3E}">
        <p14:creationId xmlns:p14="http://schemas.microsoft.com/office/powerpoint/2010/main" val="2416971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We</a:t>
            </a:r>
            <a:r>
              <a:rPr lang="it-IT" dirty="0"/>
              <a:t> </a:t>
            </a:r>
            <a:r>
              <a:rPr lang="it-IT" dirty="0" err="1"/>
              <a:t>keep</a:t>
            </a:r>
            <a:r>
              <a:rPr lang="it-IT" dirty="0"/>
              <a:t> </a:t>
            </a:r>
            <a:r>
              <a:rPr lang="it-IT" dirty="0" err="1"/>
              <a:t>going</a:t>
            </a:r>
            <a:r>
              <a:rPr lang="it-IT" dirty="0"/>
              <a:t>, and a </a:t>
            </a:r>
            <a:r>
              <a:rPr lang="it-IT" dirty="0" err="1"/>
              <a:t>national</a:t>
            </a:r>
            <a:r>
              <a:rPr lang="it-IT" dirty="0"/>
              <a:t> </a:t>
            </a:r>
            <a:r>
              <a:rPr lang="it-IT" dirty="0" err="1"/>
              <a:t>project</a:t>
            </a:r>
            <a:r>
              <a:rPr lang="it-IT" dirty="0"/>
              <a:t> </a:t>
            </a:r>
            <a:r>
              <a:rPr lang="it-IT" dirty="0" err="1"/>
              <a:t>coordinated</a:t>
            </a:r>
            <a:r>
              <a:rPr lang="it-IT" dirty="0"/>
              <a:t> by </a:t>
            </a:r>
            <a:r>
              <a:rPr lang="it-IT" dirty="0" err="1"/>
              <a:t>Alessnadro</a:t>
            </a:r>
            <a:r>
              <a:rPr lang="it-IT" dirty="0"/>
              <a:t> </a:t>
            </a:r>
            <a:r>
              <a:rPr lang="it-IT" dirty="0" err="1"/>
              <a:t>Achilli</a:t>
            </a:r>
            <a:r>
              <a:rPr lang="it-IT" dirty="0"/>
              <a:t>  </a:t>
            </a:r>
            <a:r>
              <a:rPr lang="it-IT" dirty="0" err="1"/>
              <a:t>has</a:t>
            </a:r>
            <a:r>
              <a:rPr lang="it-IT" dirty="0"/>
              <a:t> </a:t>
            </a:r>
            <a:r>
              <a:rPr lang="it-IT" dirty="0" err="1"/>
              <a:t>started</a:t>
            </a:r>
            <a:r>
              <a:rPr lang="it-IT" dirty="0"/>
              <a:t> </a:t>
            </a:r>
            <a:r>
              <a:rPr lang="it-IT" dirty="0" err="1"/>
              <a:t>that</a:t>
            </a:r>
            <a:r>
              <a:rPr lang="it-IT" dirty="0"/>
              <a:t> </a:t>
            </a:r>
            <a:r>
              <a:rPr lang="it-IT" dirty="0" err="1"/>
              <a:t>investigates</a:t>
            </a:r>
            <a:r>
              <a:rPr lang="it-IT" dirty="0"/>
              <a:t> in </a:t>
            </a:r>
            <a:r>
              <a:rPr lang="it-IT" dirty="0" err="1"/>
              <a:t>parallel</a:t>
            </a:r>
            <a:r>
              <a:rPr lang="it-IT" dirty="0"/>
              <a:t> South American </a:t>
            </a:r>
            <a:r>
              <a:rPr lang="it-IT" dirty="0" err="1"/>
              <a:t>humans</a:t>
            </a:r>
            <a:r>
              <a:rPr lang="it-IT" dirty="0"/>
              <a:t>, </a:t>
            </a:r>
            <a:r>
              <a:rPr lang="it-IT" dirty="0" err="1"/>
              <a:t>cattle</a:t>
            </a:r>
            <a:r>
              <a:rPr lang="it-IT" dirty="0"/>
              <a:t> and </a:t>
            </a:r>
            <a:r>
              <a:rPr lang="it-IT" dirty="0" err="1"/>
              <a:t>beans</a:t>
            </a:r>
            <a:r>
              <a:rPr lang="it-IT" dirty="0"/>
              <a:t>. In </a:t>
            </a:r>
            <a:r>
              <a:rPr lang="it-IT" dirty="0" err="1"/>
              <a:t>cattle</a:t>
            </a:r>
            <a:r>
              <a:rPr lang="it-IT" dirty="0"/>
              <a:t> </a:t>
            </a:r>
            <a:r>
              <a:rPr lang="it-IT" dirty="0" err="1"/>
              <a:t>we</a:t>
            </a:r>
            <a:r>
              <a:rPr lang="it-IT" dirty="0"/>
              <a:t> </a:t>
            </a:r>
            <a:r>
              <a:rPr lang="it-IT" dirty="0" err="1"/>
              <a:t>have</a:t>
            </a:r>
            <a:r>
              <a:rPr lang="it-IT" dirty="0"/>
              <a:t> </a:t>
            </a:r>
            <a:r>
              <a:rPr lang="it-IT" dirty="0" err="1"/>
              <a:t>sampled</a:t>
            </a:r>
            <a:r>
              <a:rPr lang="it-IT" dirty="0"/>
              <a:t> </a:t>
            </a:r>
            <a:r>
              <a:rPr lang="it-IT" dirty="0" err="1"/>
              <a:t>animas</a:t>
            </a:r>
            <a:r>
              <a:rPr lang="it-IT" dirty="0"/>
              <a:t> from </a:t>
            </a:r>
            <a:r>
              <a:rPr lang="it-IT" dirty="0" err="1"/>
              <a:t>many</a:t>
            </a:r>
            <a:r>
              <a:rPr lang="it-IT" dirty="0"/>
              <a:t> </a:t>
            </a:r>
            <a:r>
              <a:rPr lang="it-IT" dirty="0" err="1"/>
              <a:t>different</a:t>
            </a:r>
            <a:r>
              <a:rPr lang="it-IT" dirty="0"/>
              <a:t> agro-</a:t>
            </a:r>
            <a:r>
              <a:rPr lang="it-IT" dirty="0" err="1"/>
              <a:t>climatic</a:t>
            </a:r>
            <a:r>
              <a:rPr lang="it-IT" dirty="0"/>
              <a:t> area with the help of </a:t>
            </a:r>
            <a:r>
              <a:rPr lang="it-IT" dirty="0" err="1"/>
              <a:t>many</a:t>
            </a:r>
            <a:r>
              <a:rPr lang="it-IT" dirty="0"/>
              <a:t> </a:t>
            </a:r>
            <a:r>
              <a:rPr lang="it-IT" dirty="0" err="1"/>
              <a:t>collaborators</a:t>
            </a:r>
            <a:r>
              <a:rPr lang="it-IT" dirty="0"/>
              <a:t> and are </a:t>
            </a:r>
            <a:r>
              <a:rPr lang="it-IT" dirty="0" err="1"/>
              <a:t>collaborating</a:t>
            </a:r>
            <a:r>
              <a:rPr lang="it-IT" dirty="0"/>
              <a:t> with a IAEA CRP </a:t>
            </a:r>
            <a:r>
              <a:rPr lang="it-IT" dirty="0" err="1"/>
              <a:t>project</a:t>
            </a:r>
            <a:r>
              <a:rPr lang="it-IT" dirty="0"/>
              <a:t> </a:t>
            </a:r>
            <a:r>
              <a:rPr lang="it-IT" dirty="0" err="1"/>
              <a:t>lead</a:t>
            </a:r>
            <a:r>
              <a:rPr lang="it-IT" dirty="0"/>
              <a:t> by </a:t>
            </a:r>
            <a:r>
              <a:rPr lang="it-IT" dirty="0" err="1"/>
              <a:t>Kathiravan</a:t>
            </a:r>
            <a:r>
              <a:rPr lang="it-IT" dirty="0"/>
              <a:t> </a:t>
            </a:r>
            <a:r>
              <a:rPr lang="it-IT" dirty="0" err="1"/>
              <a:t>Periasiamy</a:t>
            </a:r>
            <a:r>
              <a:rPr lang="it-IT" dirty="0"/>
              <a:t> and Mario Garcia. </a:t>
            </a:r>
          </a:p>
        </p:txBody>
      </p:sp>
      <p:sp>
        <p:nvSpPr>
          <p:cNvPr id="4" name="Segnaposto numero diapositiva 3"/>
          <p:cNvSpPr>
            <a:spLocks noGrp="1"/>
          </p:cNvSpPr>
          <p:nvPr>
            <p:ph type="sldNum" sz="quarter" idx="5"/>
          </p:nvPr>
        </p:nvSpPr>
        <p:spPr/>
        <p:txBody>
          <a:bodyPr/>
          <a:lstStyle/>
          <a:p>
            <a:fld id="{75693FD4-8F83-4EF7-AC3F-0DC0388986B0}" type="slidenum">
              <a:rPr lang="it-IT" smtClean="0"/>
              <a:pPr/>
              <a:t>32</a:t>
            </a:fld>
            <a:endParaRPr lang="it-IT"/>
          </a:p>
        </p:txBody>
      </p:sp>
    </p:spTree>
    <p:extLst>
      <p:ext uri="{BB962C8B-B14F-4D97-AF65-F5344CB8AC3E}">
        <p14:creationId xmlns:p14="http://schemas.microsoft.com/office/powerpoint/2010/main" val="3785044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6B773EF8-4DA0-4DE3-BCFB-0EFA8BD2DD56}"/>
              </a:ext>
            </a:extLst>
          </p:cNvPr>
          <p:cNvSpPr>
            <a:spLocks noGrp="1"/>
          </p:cNvSpPr>
          <p:nvPr>
            <p:ph type="dt" sz="half" idx="10"/>
          </p:nvPr>
        </p:nvSpPr>
        <p:spPr/>
        <p:txBody>
          <a:bodyPr/>
          <a:lstStyle/>
          <a:p>
            <a:r>
              <a:rPr lang="it-IT"/>
              <a:t>03/11/2020</a:t>
            </a:r>
          </a:p>
        </p:txBody>
      </p:sp>
      <p:sp>
        <p:nvSpPr>
          <p:cNvPr id="4" name="Segnaposto piè di pagina 3">
            <a:extLst>
              <a:ext uri="{FF2B5EF4-FFF2-40B4-BE49-F238E27FC236}">
                <a16:creationId xmlns:a16="http://schemas.microsoft.com/office/drawing/2014/main" id="{E0BB389D-26E8-4950-B0E8-EF4A137BC36D}"/>
              </a:ext>
            </a:extLst>
          </p:cNvPr>
          <p:cNvSpPr>
            <a:spLocks noGrp="1"/>
          </p:cNvSpPr>
          <p:nvPr>
            <p:ph type="ftr" sz="quarter" idx="11"/>
          </p:nvPr>
        </p:nvSpPr>
        <p:spPr/>
        <p:txBody>
          <a:bodyPr/>
          <a:lstStyle/>
          <a:p>
            <a:r>
              <a:rPr lang="it-IT"/>
              <a:t>Funzione/Area</a:t>
            </a:r>
          </a:p>
        </p:txBody>
      </p:sp>
      <p:sp>
        <p:nvSpPr>
          <p:cNvPr id="5" name="Segnaposto numero diapositiva 4">
            <a:extLst>
              <a:ext uri="{FF2B5EF4-FFF2-40B4-BE49-F238E27FC236}">
                <a16:creationId xmlns:a16="http://schemas.microsoft.com/office/drawing/2014/main" id="{B3037BC1-5CA1-479B-BBEE-AD207A4AE013}"/>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10" name="Titolo 1">
            <a:extLst>
              <a:ext uri="{FF2B5EF4-FFF2-40B4-BE49-F238E27FC236}">
                <a16:creationId xmlns:a16="http://schemas.microsoft.com/office/drawing/2014/main" id="{164CFBB3-7A48-46CF-9F69-083DDE95641B}"/>
              </a:ext>
            </a:extLst>
          </p:cNvPr>
          <p:cNvSpPr>
            <a:spLocks noGrp="1"/>
          </p:cNvSpPr>
          <p:nvPr>
            <p:ph type="ctrTitle" hasCustomPrompt="1"/>
          </p:nvPr>
        </p:nvSpPr>
        <p:spPr>
          <a:xfrm>
            <a:off x="551384" y="2708920"/>
            <a:ext cx="9144000" cy="575641"/>
          </a:xfrm>
          <a:prstGeom prst="rect">
            <a:avLst/>
          </a:prstGeom>
        </p:spPr>
        <p:txBody>
          <a:bodyPr anchor="b"/>
          <a:lstStyle>
            <a:lvl1pPr algn="l">
              <a:defRPr sz="3000">
                <a:solidFill>
                  <a:schemeClr val="bg1"/>
                </a:solidFill>
                <a:latin typeface="Georgia" panose="02040502050405020303" pitchFamily="18" charset="0"/>
              </a:defRPr>
            </a:lvl1pPr>
          </a:lstStyle>
          <a:p>
            <a:r>
              <a:rPr lang="it-IT" dirty="0"/>
              <a:t> Titolo del progetto</a:t>
            </a:r>
          </a:p>
        </p:txBody>
      </p:sp>
      <p:sp>
        <p:nvSpPr>
          <p:cNvPr id="11" name="Sottotitolo 2">
            <a:extLst>
              <a:ext uri="{FF2B5EF4-FFF2-40B4-BE49-F238E27FC236}">
                <a16:creationId xmlns:a16="http://schemas.microsoft.com/office/drawing/2014/main" id="{99212E5B-F7B8-4E6B-B45B-DD16DAD12AAA}"/>
              </a:ext>
            </a:extLst>
          </p:cNvPr>
          <p:cNvSpPr>
            <a:spLocks noGrp="1"/>
          </p:cNvSpPr>
          <p:nvPr>
            <p:ph type="subTitle" idx="1" hasCustomPrompt="1"/>
          </p:nvPr>
        </p:nvSpPr>
        <p:spPr>
          <a:xfrm>
            <a:off x="551384" y="3573440"/>
            <a:ext cx="9144000" cy="1655762"/>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Sottotitolo </a:t>
            </a:r>
          </a:p>
        </p:txBody>
      </p:sp>
    </p:spTree>
    <p:extLst>
      <p:ext uri="{BB962C8B-B14F-4D97-AF65-F5344CB8AC3E}">
        <p14:creationId xmlns:p14="http://schemas.microsoft.com/office/powerpoint/2010/main" val="748621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79D8E37-31C3-4E55-AB07-B2EC6016BD6D}"/>
              </a:ext>
            </a:extLst>
          </p:cNvPr>
          <p:cNvSpPr>
            <a:spLocks noGrp="1"/>
          </p:cNvSpPr>
          <p:nvPr>
            <p:ph type="dt" sz="half" idx="10"/>
          </p:nvPr>
        </p:nvSpPr>
        <p:spPr/>
        <p:txBody>
          <a:bodyPr/>
          <a:lstStyle/>
          <a:p>
            <a:r>
              <a:rPr lang="it-IT"/>
              <a:t>03/11/2020</a:t>
            </a:r>
          </a:p>
        </p:txBody>
      </p:sp>
      <p:sp>
        <p:nvSpPr>
          <p:cNvPr id="3" name="Segnaposto piè di pagina 2">
            <a:extLst>
              <a:ext uri="{FF2B5EF4-FFF2-40B4-BE49-F238E27FC236}">
                <a16:creationId xmlns:a16="http://schemas.microsoft.com/office/drawing/2014/main" id="{89EA21E3-ED09-47C6-AA49-75A39734D4E4}"/>
              </a:ext>
            </a:extLst>
          </p:cNvPr>
          <p:cNvSpPr>
            <a:spLocks noGrp="1"/>
          </p:cNvSpPr>
          <p:nvPr>
            <p:ph type="ftr" sz="quarter" idx="11"/>
          </p:nvPr>
        </p:nvSpPr>
        <p:spPr/>
        <p:txBody>
          <a:bodyPr/>
          <a:lstStyle/>
          <a:p>
            <a:r>
              <a:rPr lang="it-IT"/>
              <a:t>Funzione/Area</a:t>
            </a:r>
          </a:p>
        </p:txBody>
      </p:sp>
      <p:sp>
        <p:nvSpPr>
          <p:cNvPr id="4" name="Segnaposto numero diapositiva 3">
            <a:extLst>
              <a:ext uri="{FF2B5EF4-FFF2-40B4-BE49-F238E27FC236}">
                <a16:creationId xmlns:a16="http://schemas.microsoft.com/office/drawing/2014/main" id="{913B0FB2-F5BB-4A97-8124-60AAEAD8D4A9}"/>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5" name="Segnaposto titolo 1">
            <a:extLst>
              <a:ext uri="{FF2B5EF4-FFF2-40B4-BE49-F238E27FC236}">
                <a16:creationId xmlns:a16="http://schemas.microsoft.com/office/drawing/2014/main" id="{8D4841A5-02F0-490A-8468-A0840E636BEF}"/>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Tree>
    <p:extLst>
      <p:ext uri="{BB962C8B-B14F-4D97-AF65-F5344CB8AC3E}">
        <p14:creationId xmlns:p14="http://schemas.microsoft.com/office/powerpoint/2010/main" val="353097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C81296F-179D-4917-BE12-1E2D4D306211}" type="datetimeFigureOut">
              <a:rPr lang="en-GB" smtClean="0"/>
              <a:t>08/09/2022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6CAFDB0-21A3-4C6F-9027-ECB6C6112503}" type="slidenum">
              <a:rPr lang="en-GB" smtClean="0"/>
              <a:t>‹N›</a:t>
            </a:fld>
            <a:endParaRPr lang="en-GB"/>
          </a:p>
        </p:txBody>
      </p:sp>
    </p:spTree>
    <p:extLst>
      <p:ext uri="{BB962C8B-B14F-4D97-AF65-F5344CB8AC3E}">
        <p14:creationId xmlns:p14="http://schemas.microsoft.com/office/powerpoint/2010/main" val="1492552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fld id="{94644F82-6D4E-0541-AB7F-D54AF2986AC6}" type="datetimeFigureOut">
              <a:rPr lang="it-IT"/>
              <a:pPr/>
              <a:t>08/09/22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fld id="{FAA829B3-53AF-CC4D-A666-700A40D79EFB}" type="slidenum">
              <a:rPr lang="it-IT"/>
              <a:pPr/>
              <a:t>‹N›</a:t>
            </a:fld>
            <a:endParaRPr lang="it-IT"/>
          </a:p>
        </p:txBody>
      </p:sp>
    </p:spTree>
    <p:extLst>
      <p:ext uri="{BB962C8B-B14F-4D97-AF65-F5344CB8AC3E}">
        <p14:creationId xmlns:p14="http://schemas.microsoft.com/office/powerpoint/2010/main" val="1140097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lang="en-US" sz="3992" b="0" strike="noStrike" spc="-1">
              <a:solidFill>
                <a:srgbClr val="000000"/>
              </a:solidFill>
              <a:uFill>
                <a:solidFill>
                  <a:srgbClr val="FFFFFF"/>
                </a:solidFill>
              </a:uFill>
              <a:latin typeface="Arial"/>
            </a:endParaRPr>
          </a:p>
        </p:txBody>
      </p:sp>
      <p:sp>
        <p:nvSpPr>
          <p:cNvPr id="118" name="PlaceHolder 2"/>
          <p:cNvSpPr>
            <a:spLocks noGrp="1"/>
          </p:cNvSpPr>
          <p:nvPr>
            <p:ph type="body"/>
          </p:nvPr>
        </p:nvSpPr>
        <p:spPr>
          <a:xfrm>
            <a:off x="609562" y="1604841"/>
            <a:ext cx="10971684" cy="3977484"/>
          </a:xfrm>
          <a:prstGeom prst="rect">
            <a:avLst/>
          </a:prstGeom>
        </p:spPr>
        <p:txBody>
          <a:bodyPr lIns="0" tIns="0" rIns="0" bIns="0"/>
          <a:lstStyle/>
          <a:p>
            <a:endParaRPr lang="en-US" sz="2903"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84682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CA853F-A343-B742-93EC-ADD1F81F4AFF}"/>
              </a:ext>
            </a:extLst>
          </p:cNvPr>
          <p:cNvSpPr>
            <a:spLocks noGrp="1" noChangeArrowheads="1"/>
          </p:cNvSpPr>
          <p:nvPr>
            <p:ph type="dt" sz="half" idx="10"/>
          </p:nvPr>
        </p:nvSpPr>
        <p:spPr/>
        <p:txBody>
          <a:bodyPr/>
          <a:lstStyle>
            <a:lvl1pPr>
              <a:defRPr>
                <a:latin typeface="Calibri" charset="0"/>
                <a:ea typeface="ＭＳ Ｐゴシック" charset="0"/>
              </a:defRPr>
            </a:lvl1pPr>
          </a:lstStyle>
          <a:p>
            <a:pPr>
              <a:defRPr/>
            </a:pPr>
            <a:endParaRPr lang="en-US"/>
          </a:p>
        </p:txBody>
      </p:sp>
      <p:sp>
        <p:nvSpPr>
          <p:cNvPr id="6" name="Rectangle 5">
            <a:extLst>
              <a:ext uri="{FF2B5EF4-FFF2-40B4-BE49-F238E27FC236}">
                <a16:creationId xmlns:a16="http://schemas.microsoft.com/office/drawing/2014/main" id="{250F3023-31ED-3F4A-BEBB-66576B6B9CFD}"/>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ACCAA3-2974-E148-90C9-B774CFF845BD}"/>
              </a:ext>
            </a:extLst>
          </p:cNvPr>
          <p:cNvSpPr>
            <a:spLocks noGrp="1" noChangeArrowheads="1"/>
          </p:cNvSpPr>
          <p:nvPr>
            <p:ph type="sldNum" sz="quarter" idx="12"/>
          </p:nvPr>
        </p:nvSpPr>
        <p:spPr/>
        <p:txBody>
          <a:bodyPr/>
          <a:lstStyle>
            <a:lvl1pPr>
              <a:defRPr/>
            </a:lvl1pPr>
          </a:lstStyle>
          <a:p>
            <a:fld id="{4FD7C933-A2DC-6648-878F-8889D38E60D1}" type="slidenum">
              <a:rPr lang="en-US" altLang="it-IT"/>
              <a:pPr/>
              <a:t>‹N›</a:t>
            </a:fld>
            <a:endParaRPr lang="en-US" altLang="it-IT"/>
          </a:p>
        </p:txBody>
      </p:sp>
    </p:spTree>
    <p:extLst>
      <p:ext uri="{BB962C8B-B14F-4D97-AF65-F5344CB8AC3E}">
        <p14:creationId xmlns:p14="http://schemas.microsoft.com/office/powerpoint/2010/main" val="658160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6B773EF8-4DA0-4DE3-BCFB-0EFA8BD2DD56}"/>
              </a:ext>
            </a:extLst>
          </p:cNvPr>
          <p:cNvSpPr>
            <a:spLocks noGrp="1"/>
          </p:cNvSpPr>
          <p:nvPr>
            <p:ph type="dt" sz="half" idx="10"/>
          </p:nvPr>
        </p:nvSpPr>
        <p:spPr/>
        <p:txBody>
          <a:bodyPr/>
          <a:lstStyle/>
          <a:p>
            <a:r>
              <a:rPr lang="it-IT"/>
              <a:t>03/11/2020</a:t>
            </a:r>
          </a:p>
        </p:txBody>
      </p:sp>
      <p:sp>
        <p:nvSpPr>
          <p:cNvPr id="4" name="Segnaposto piè di pagina 3">
            <a:extLst>
              <a:ext uri="{FF2B5EF4-FFF2-40B4-BE49-F238E27FC236}">
                <a16:creationId xmlns:a16="http://schemas.microsoft.com/office/drawing/2014/main" id="{E0BB389D-26E8-4950-B0E8-EF4A137BC36D}"/>
              </a:ext>
            </a:extLst>
          </p:cNvPr>
          <p:cNvSpPr>
            <a:spLocks noGrp="1"/>
          </p:cNvSpPr>
          <p:nvPr>
            <p:ph type="ftr" sz="quarter" idx="11"/>
          </p:nvPr>
        </p:nvSpPr>
        <p:spPr/>
        <p:txBody>
          <a:bodyPr/>
          <a:lstStyle/>
          <a:p>
            <a:r>
              <a:rPr lang="it-IT"/>
              <a:t>Funzione/Area</a:t>
            </a:r>
          </a:p>
        </p:txBody>
      </p:sp>
      <p:sp>
        <p:nvSpPr>
          <p:cNvPr id="5" name="Segnaposto numero diapositiva 4">
            <a:extLst>
              <a:ext uri="{FF2B5EF4-FFF2-40B4-BE49-F238E27FC236}">
                <a16:creationId xmlns:a16="http://schemas.microsoft.com/office/drawing/2014/main" id="{B3037BC1-5CA1-479B-BBEE-AD207A4AE013}"/>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8" name="Segnaposto titolo 1">
            <a:extLst>
              <a:ext uri="{FF2B5EF4-FFF2-40B4-BE49-F238E27FC236}">
                <a16:creationId xmlns:a16="http://schemas.microsoft.com/office/drawing/2014/main" id="{CB9282EA-6D0A-4DFC-8B1E-BCD4C3D8B9F0}"/>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
        <p:nvSpPr>
          <p:cNvPr id="9" name="Segnaposto testo 2">
            <a:extLst>
              <a:ext uri="{FF2B5EF4-FFF2-40B4-BE49-F238E27FC236}">
                <a16:creationId xmlns:a16="http://schemas.microsoft.com/office/drawing/2014/main" id="{2C33FE48-CB61-4594-9789-C70BCBD3740D}"/>
              </a:ext>
            </a:extLst>
          </p:cNvPr>
          <p:cNvSpPr>
            <a:spLocks noGrp="1"/>
          </p:cNvSpPr>
          <p:nvPr>
            <p:ph idx="1" hasCustomPrompt="1"/>
          </p:nvPr>
        </p:nvSpPr>
        <p:spPr>
          <a:xfrm>
            <a:off x="532684" y="1268760"/>
            <a:ext cx="11333989" cy="5040560"/>
          </a:xfrm>
          <a:prstGeom prst="rect">
            <a:avLst/>
          </a:prstGeom>
        </p:spPr>
        <p:txBody>
          <a:bodyPr vert="horz" lIns="91440" tIns="45720" rIns="91440" bIns="45720" rtlCol="0">
            <a:normAutofit/>
          </a:bodyPr>
          <a:lstStyle/>
          <a:p>
            <a:pPr lvl="0"/>
            <a:r>
              <a:rPr lang="it-IT" dirty="0"/>
              <a:t>Testo</a:t>
            </a:r>
          </a:p>
        </p:txBody>
      </p:sp>
    </p:spTree>
    <p:extLst>
      <p:ext uri="{BB962C8B-B14F-4D97-AF65-F5344CB8AC3E}">
        <p14:creationId xmlns:p14="http://schemas.microsoft.com/office/powerpoint/2010/main" val="2711953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6B773EF8-4DA0-4DE3-BCFB-0EFA8BD2DD56}"/>
              </a:ext>
            </a:extLst>
          </p:cNvPr>
          <p:cNvSpPr>
            <a:spLocks noGrp="1"/>
          </p:cNvSpPr>
          <p:nvPr>
            <p:ph type="dt" sz="half" idx="10"/>
          </p:nvPr>
        </p:nvSpPr>
        <p:spPr/>
        <p:txBody>
          <a:bodyPr/>
          <a:lstStyle/>
          <a:p>
            <a:r>
              <a:rPr lang="it-IT"/>
              <a:t>03/11/2020</a:t>
            </a:r>
          </a:p>
        </p:txBody>
      </p:sp>
      <p:sp>
        <p:nvSpPr>
          <p:cNvPr id="4" name="Segnaposto piè di pagina 3">
            <a:extLst>
              <a:ext uri="{FF2B5EF4-FFF2-40B4-BE49-F238E27FC236}">
                <a16:creationId xmlns:a16="http://schemas.microsoft.com/office/drawing/2014/main" id="{E0BB389D-26E8-4950-B0E8-EF4A137BC36D}"/>
              </a:ext>
            </a:extLst>
          </p:cNvPr>
          <p:cNvSpPr>
            <a:spLocks noGrp="1"/>
          </p:cNvSpPr>
          <p:nvPr>
            <p:ph type="ftr" sz="quarter" idx="11"/>
          </p:nvPr>
        </p:nvSpPr>
        <p:spPr/>
        <p:txBody>
          <a:bodyPr/>
          <a:lstStyle/>
          <a:p>
            <a:r>
              <a:rPr lang="it-IT"/>
              <a:t>Funzione/Area</a:t>
            </a:r>
          </a:p>
        </p:txBody>
      </p:sp>
      <p:sp>
        <p:nvSpPr>
          <p:cNvPr id="5" name="Segnaposto numero diapositiva 4">
            <a:extLst>
              <a:ext uri="{FF2B5EF4-FFF2-40B4-BE49-F238E27FC236}">
                <a16:creationId xmlns:a16="http://schemas.microsoft.com/office/drawing/2014/main" id="{B3037BC1-5CA1-479B-BBEE-AD207A4AE013}"/>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6" name="Segnaposto testo 2">
            <a:extLst>
              <a:ext uri="{FF2B5EF4-FFF2-40B4-BE49-F238E27FC236}">
                <a16:creationId xmlns:a16="http://schemas.microsoft.com/office/drawing/2014/main" id="{0109AC62-3AC8-4EE5-9EE3-6F0829CADAD7}"/>
              </a:ext>
            </a:extLst>
          </p:cNvPr>
          <p:cNvSpPr>
            <a:spLocks noGrp="1"/>
          </p:cNvSpPr>
          <p:nvPr>
            <p:ph idx="1" hasCustomPrompt="1"/>
          </p:nvPr>
        </p:nvSpPr>
        <p:spPr>
          <a:xfrm>
            <a:off x="532684" y="1268760"/>
            <a:ext cx="11333989" cy="5040560"/>
          </a:xfrm>
          <a:prstGeom prst="rect">
            <a:avLst/>
          </a:prstGeom>
        </p:spPr>
        <p:txBody>
          <a:bodyPr vert="horz" lIns="91440" tIns="45720" rIns="91440" bIns="45720" rtlCol="0">
            <a:normAutofit/>
          </a:bodyPr>
          <a:lstStyle/>
          <a:p>
            <a:pPr lvl="0"/>
            <a:r>
              <a:rPr lang="it-IT" dirty="0"/>
              <a:t>Testo</a:t>
            </a:r>
          </a:p>
        </p:txBody>
      </p:sp>
      <p:sp>
        <p:nvSpPr>
          <p:cNvPr id="7" name="Segnaposto titolo 1">
            <a:extLst>
              <a:ext uri="{FF2B5EF4-FFF2-40B4-BE49-F238E27FC236}">
                <a16:creationId xmlns:a16="http://schemas.microsoft.com/office/drawing/2014/main" id="{671E36BF-5280-4983-B754-D2D5BC5CD1DE}"/>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Tree>
    <p:extLst>
      <p:ext uri="{BB962C8B-B14F-4D97-AF65-F5344CB8AC3E}">
        <p14:creationId xmlns:p14="http://schemas.microsoft.com/office/powerpoint/2010/main" val="2529291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924CD48-C776-44A6-8A6E-A0CC53FD2E7C}"/>
              </a:ext>
            </a:extLst>
          </p:cNvPr>
          <p:cNvSpPr>
            <a:spLocks noGrp="1"/>
          </p:cNvSpPr>
          <p:nvPr>
            <p:ph idx="1"/>
          </p:nvPr>
        </p:nvSpPr>
        <p:spPr>
          <a:xfrm>
            <a:off x="522651" y="1268760"/>
            <a:ext cx="11333989" cy="5040560"/>
          </a:xfrm>
        </p:spPr>
        <p:txBody>
          <a:bodyPr/>
          <a:lstStyle>
            <a:lvl2pPr>
              <a:defRPr sz="1100">
                <a:latin typeface="Arial" panose="020B0604020202020204" pitchFamily="34" charset="0"/>
                <a:cs typeface="Arial" panose="020B0604020202020204" pitchFamily="34" charset="0"/>
              </a:defRPr>
            </a:lvl2pPr>
            <a:lvl3pPr>
              <a:defRPr sz="100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it-IT" dirty="0"/>
              <a:t>Fare clic per modificare gli stili del testo </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9164B59C-FAFB-4EE7-9AED-A07C90385DCD}"/>
              </a:ext>
            </a:extLst>
          </p:cNvPr>
          <p:cNvSpPr>
            <a:spLocks noGrp="1"/>
          </p:cNvSpPr>
          <p:nvPr>
            <p:ph type="dt" sz="half" idx="10"/>
          </p:nvPr>
        </p:nvSpPr>
        <p:spPr/>
        <p:txBody>
          <a:bodyPr/>
          <a:lstStyle/>
          <a:p>
            <a:r>
              <a:rPr lang="it-IT"/>
              <a:t>03/11/2020</a:t>
            </a:r>
          </a:p>
        </p:txBody>
      </p:sp>
      <p:sp>
        <p:nvSpPr>
          <p:cNvPr id="5" name="Segnaposto piè di pagina 4">
            <a:extLst>
              <a:ext uri="{FF2B5EF4-FFF2-40B4-BE49-F238E27FC236}">
                <a16:creationId xmlns:a16="http://schemas.microsoft.com/office/drawing/2014/main" id="{D4FA82A4-5897-4655-81B5-4AB0312B9C9E}"/>
              </a:ext>
            </a:extLst>
          </p:cNvPr>
          <p:cNvSpPr>
            <a:spLocks noGrp="1"/>
          </p:cNvSpPr>
          <p:nvPr>
            <p:ph type="ftr" sz="quarter" idx="11"/>
          </p:nvPr>
        </p:nvSpPr>
        <p:spPr/>
        <p:txBody>
          <a:bodyPr/>
          <a:lstStyle/>
          <a:p>
            <a:r>
              <a:rPr lang="it-IT"/>
              <a:t>Funzione/Area</a:t>
            </a:r>
          </a:p>
        </p:txBody>
      </p:sp>
      <p:sp>
        <p:nvSpPr>
          <p:cNvPr id="6" name="Segnaposto numero diapositiva 5">
            <a:extLst>
              <a:ext uri="{FF2B5EF4-FFF2-40B4-BE49-F238E27FC236}">
                <a16:creationId xmlns:a16="http://schemas.microsoft.com/office/drawing/2014/main" id="{927C9A1F-230A-4C07-B108-FFE8F7F227E9}"/>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7" name="Segnaposto titolo 1">
            <a:extLst>
              <a:ext uri="{FF2B5EF4-FFF2-40B4-BE49-F238E27FC236}">
                <a16:creationId xmlns:a16="http://schemas.microsoft.com/office/drawing/2014/main" id="{C1D8B1B6-7EEA-4853-BCA5-703132618F7A}"/>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Tree>
    <p:extLst>
      <p:ext uri="{BB962C8B-B14F-4D97-AF65-F5344CB8AC3E}">
        <p14:creationId xmlns:p14="http://schemas.microsoft.com/office/powerpoint/2010/main" val="168308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B65AA1C-2DD6-41E5-A0D4-3CFFAB432D35}"/>
              </a:ext>
            </a:extLst>
          </p:cNvPr>
          <p:cNvSpPr>
            <a:spLocks noGrp="1"/>
          </p:cNvSpPr>
          <p:nvPr>
            <p:ph sz="half" idx="1"/>
          </p:nvPr>
        </p:nvSpPr>
        <p:spPr>
          <a:xfrm>
            <a:off x="522651" y="1268759"/>
            <a:ext cx="5181600" cy="4908203"/>
          </a:xfrm>
        </p:spPr>
        <p:txBody>
          <a:bodyPr/>
          <a:lstStyle>
            <a:lvl2pPr>
              <a:defRPr sz="1100"/>
            </a:lvl2pPr>
            <a:lvl3pPr>
              <a:defRPr sz="1000"/>
            </a:lvl3pPr>
            <a:lvl4pPr>
              <a:defRPr sz="800"/>
            </a:lvl4pPr>
            <a:lvl5pPr>
              <a:defRPr sz="800"/>
            </a:lvl5pPr>
          </a:lstStyle>
          <a:p>
            <a:pPr lvl="0"/>
            <a:r>
              <a:rPr lang="it-IT" dirty="0"/>
              <a:t>Fare clic per modificare gli stili del testo </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a:extLst>
              <a:ext uri="{FF2B5EF4-FFF2-40B4-BE49-F238E27FC236}">
                <a16:creationId xmlns:a16="http://schemas.microsoft.com/office/drawing/2014/main" id="{A438A639-2C96-4E37-AFE0-023D4CD1D458}"/>
              </a:ext>
            </a:extLst>
          </p:cNvPr>
          <p:cNvSpPr>
            <a:spLocks noGrp="1"/>
          </p:cNvSpPr>
          <p:nvPr>
            <p:ph sz="half" idx="2"/>
          </p:nvPr>
        </p:nvSpPr>
        <p:spPr>
          <a:xfrm>
            <a:off x="6172200" y="1268760"/>
            <a:ext cx="5684440" cy="4908202"/>
          </a:xfrm>
        </p:spPr>
        <p:txBody>
          <a:bodyPr/>
          <a:lstStyle>
            <a:lvl2pPr>
              <a:defRPr sz="1100"/>
            </a:lvl2pPr>
            <a:lvl3pPr>
              <a:defRPr sz="1000"/>
            </a:lvl3pPr>
            <a:lvl4pPr>
              <a:defRPr sz="800"/>
            </a:lvl4pPr>
            <a:lvl5pPr>
              <a:defRPr sz="800"/>
            </a:lvl5pPr>
          </a:lstStyle>
          <a:p>
            <a:pPr lvl="0"/>
            <a:r>
              <a:rPr lang="it-IT" dirty="0"/>
              <a:t>Fare clic per modificare gli stili del testo</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data 4">
            <a:extLst>
              <a:ext uri="{FF2B5EF4-FFF2-40B4-BE49-F238E27FC236}">
                <a16:creationId xmlns:a16="http://schemas.microsoft.com/office/drawing/2014/main" id="{7FD6660E-948A-483E-90AA-16D5C9C632D9}"/>
              </a:ext>
            </a:extLst>
          </p:cNvPr>
          <p:cNvSpPr>
            <a:spLocks noGrp="1"/>
          </p:cNvSpPr>
          <p:nvPr>
            <p:ph type="dt" sz="half" idx="10"/>
          </p:nvPr>
        </p:nvSpPr>
        <p:spPr/>
        <p:txBody>
          <a:bodyPr/>
          <a:lstStyle/>
          <a:p>
            <a:r>
              <a:rPr lang="it-IT"/>
              <a:t>03/11/2020</a:t>
            </a:r>
          </a:p>
        </p:txBody>
      </p:sp>
      <p:sp>
        <p:nvSpPr>
          <p:cNvPr id="6" name="Segnaposto piè di pagina 5">
            <a:extLst>
              <a:ext uri="{FF2B5EF4-FFF2-40B4-BE49-F238E27FC236}">
                <a16:creationId xmlns:a16="http://schemas.microsoft.com/office/drawing/2014/main" id="{6CC43783-06ED-4516-8F88-28E64CD2F811}"/>
              </a:ext>
            </a:extLst>
          </p:cNvPr>
          <p:cNvSpPr>
            <a:spLocks noGrp="1"/>
          </p:cNvSpPr>
          <p:nvPr>
            <p:ph type="ftr" sz="quarter" idx="11"/>
          </p:nvPr>
        </p:nvSpPr>
        <p:spPr/>
        <p:txBody>
          <a:bodyPr/>
          <a:lstStyle/>
          <a:p>
            <a:r>
              <a:rPr lang="it-IT"/>
              <a:t>Funzione/Area</a:t>
            </a:r>
          </a:p>
        </p:txBody>
      </p:sp>
      <p:sp>
        <p:nvSpPr>
          <p:cNvPr id="7" name="Segnaposto numero diapositiva 6">
            <a:extLst>
              <a:ext uri="{FF2B5EF4-FFF2-40B4-BE49-F238E27FC236}">
                <a16:creationId xmlns:a16="http://schemas.microsoft.com/office/drawing/2014/main" id="{DF33A368-FA36-4F22-8A21-9D937E7A894F}"/>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8" name="Segnaposto titolo 1">
            <a:extLst>
              <a:ext uri="{FF2B5EF4-FFF2-40B4-BE49-F238E27FC236}">
                <a16:creationId xmlns:a16="http://schemas.microsoft.com/office/drawing/2014/main" id="{B780C6C1-19E8-43CA-BF58-5CA703CD8CAE}"/>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Tree>
    <p:extLst>
      <p:ext uri="{BB962C8B-B14F-4D97-AF65-F5344CB8AC3E}">
        <p14:creationId xmlns:p14="http://schemas.microsoft.com/office/powerpoint/2010/main" val="1250425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79D8E37-31C3-4E55-AB07-B2EC6016BD6D}"/>
              </a:ext>
            </a:extLst>
          </p:cNvPr>
          <p:cNvSpPr>
            <a:spLocks noGrp="1"/>
          </p:cNvSpPr>
          <p:nvPr>
            <p:ph type="dt" sz="half" idx="10"/>
          </p:nvPr>
        </p:nvSpPr>
        <p:spPr/>
        <p:txBody>
          <a:bodyPr/>
          <a:lstStyle/>
          <a:p>
            <a:r>
              <a:rPr lang="it-IT"/>
              <a:t>03/11/2020</a:t>
            </a:r>
          </a:p>
        </p:txBody>
      </p:sp>
      <p:sp>
        <p:nvSpPr>
          <p:cNvPr id="3" name="Segnaposto piè di pagina 2">
            <a:extLst>
              <a:ext uri="{FF2B5EF4-FFF2-40B4-BE49-F238E27FC236}">
                <a16:creationId xmlns:a16="http://schemas.microsoft.com/office/drawing/2014/main" id="{89EA21E3-ED09-47C6-AA49-75A39734D4E4}"/>
              </a:ext>
            </a:extLst>
          </p:cNvPr>
          <p:cNvSpPr>
            <a:spLocks noGrp="1"/>
          </p:cNvSpPr>
          <p:nvPr>
            <p:ph type="ftr" sz="quarter" idx="11"/>
          </p:nvPr>
        </p:nvSpPr>
        <p:spPr/>
        <p:txBody>
          <a:bodyPr/>
          <a:lstStyle/>
          <a:p>
            <a:r>
              <a:rPr lang="it-IT"/>
              <a:t>Funzione/Area</a:t>
            </a:r>
          </a:p>
        </p:txBody>
      </p:sp>
      <p:sp>
        <p:nvSpPr>
          <p:cNvPr id="4" name="Segnaposto numero diapositiva 3">
            <a:extLst>
              <a:ext uri="{FF2B5EF4-FFF2-40B4-BE49-F238E27FC236}">
                <a16:creationId xmlns:a16="http://schemas.microsoft.com/office/drawing/2014/main" id="{913B0FB2-F5BB-4A97-8124-60AAEAD8D4A9}"/>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5" name="Segnaposto titolo 1">
            <a:extLst>
              <a:ext uri="{FF2B5EF4-FFF2-40B4-BE49-F238E27FC236}">
                <a16:creationId xmlns:a16="http://schemas.microsoft.com/office/drawing/2014/main" id="{8D4841A5-02F0-490A-8468-A0840E636BEF}"/>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Tree>
    <p:extLst>
      <p:ext uri="{BB962C8B-B14F-4D97-AF65-F5344CB8AC3E}">
        <p14:creationId xmlns:p14="http://schemas.microsoft.com/office/powerpoint/2010/main" val="4210183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ECD4F037-BC71-9E4E-837A-4FDC80760D03}" type="datetimeFigureOut">
              <a:rPr lang="it-IT"/>
              <a:pPr>
                <a:defRPr/>
              </a:pPr>
              <a:t>08/09/22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1C44543-CDEE-6F4C-8424-49A4DC63E85E}" type="slidenum">
              <a:rPr lang="it-IT"/>
              <a:pPr>
                <a:defRPr/>
              </a:pPr>
              <a:t>‹N›</a:t>
            </a:fld>
            <a:endParaRPr lang="it-IT"/>
          </a:p>
        </p:txBody>
      </p:sp>
    </p:spTree>
    <p:extLst>
      <p:ext uri="{BB962C8B-B14F-4D97-AF65-F5344CB8AC3E}">
        <p14:creationId xmlns:p14="http://schemas.microsoft.com/office/powerpoint/2010/main" val="3352060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6B773EF8-4DA0-4DE3-BCFB-0EFA8BD2DD56}"/>
              </a:ext>
            </a:extLst>
          </p:cNvPr>
          <p:cNvSpPr>
            <a:spLocks noGrp="1"/>
          </p:cNvSpPr>
          <p:nvPr>
            <p:ph type="dt" sz="half" idx="10"/>
          </p:nvPr>
        </p:nvSpPr>
        <p:spPr/>
        <p:txBody>
          <a:bodyPr/>
          <a:lstStyle/>
          <a:p>
            <a:r>
              <a:rPr lang="it-IT"/>
              <a:t>03/11/2020</a:t>
            </a:r>
          </a:p>
        </p:txBody>
      </p:sp>
      <p:sp>
        <p:nvSpPr>
          <p:cNvPr id="4" name="Segnaposto piè di pagina 3">
            <a:extLst>
              <a:ext uri="{FF2B5EF4-FFF2-40B4-BE49-F238E27FC236}">
                <a16:creationId xmlns:a16="http://schemas.microsoft.com/office/drawing/2014/main" id="{E0BB389D-26E8-4950-B0E8-EF4A137BC36D}"/>
              </a:ext>
            </a:extLst>
          </p:cNvPr>
          <p:cNvSpPr>
            <a:spLocks noGrp="1"/>
          </p:cNvSpPr>
          <p:nvPr>
            <p:ph type="ftr" sz="quarter" idx="11"/>
          </p:nvPr>
        </p:nvSpPr>
        <p:spPr/>
        <p:txBody>
          <a:bodyPr/>
          <a:lstStyle/>
          <a:p>
            <a:r>
              <a:rPr lang="it-IT"/>
              <a:t>Funzione/Area</a:t>
            </a:r>
          </a:p>
        </p:txBody>
      </p:sp>
      <p:sp>
        <p:nvSpPr>
          <p:cNvPr id="5" name="Segnaposto numero diapositiva 4">
            <a:extLst>
              <a:ext uri="{FF2B5EF4-FFF2-40B4-BE49-F238E27FC236}">
                <a16:creationId xmlns:a16="http://schemas.microsoft.com/office/drawing/2014/main" id="{B3037BC1-5CA1-479B-BBEE-AD207A4AE013}"/>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9" name="Segnaposto contenuto 2">
            <a:extLst>
              <a:ext uri="{FF2B5EF4-FFF2-40B4-BE49-F238E27FC236}">
                <a16:creationId xmlns:a16="http://schemas.microsoft.com/office/drawing/2014/main" id="{AD424F34-8590-49D7-A927-E2A54EAA79A4}"/>
              </a:ext>
            </a:extLst>
          </p:cNvPr>
          <p:cNvSpPr>
            <a:spLocks noGrp="1"/>
          </p:cNvSpPr>
          <p:nvPr>
            <p:ph idx="1" hasCustomPrompt="1"/>
          </p:nvPr>
        </p:nvSpPr>
        <p:spPr>
          <a:xfrm>
            <a:off x="554267" y="2708920"/>
            <a:ext cx="11355088" cy="2506514"/>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it-IT" dirty="0"/>
              <a:t>Testo</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135652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6B773EF8-4DA0-4DE3-BCFB-0EFA8BD2DD56}"/>
              </a:ext>
            </a:extLst>
          </p:cNvPr>
          <p:cNvSpPr>
            <a:spLocks noGrp="1"/>
          </p:cNvSpPr>
          <p:nvPr>
            <p:ph type="dt" sz="half" idx="10"/>
          </p:nvPr>
        </p:nvSpPr>
        <p:spPr/>
        <p:txBody>
          <a:bodyPr/>
          <a:lstStyle/>
          <a:p>
            <a:r>
              <a:rPr lang="it-IT"/>
              <a:t>03/11/2020</a:t>
            </a:r>
          </a:p>
        </p:txBody>
      </p:sp>
      <p:sp>
        <p:nvSpPr>
          <p:cNvPr id="4" name="Segnaposto piè di pagina 3">
            <a:extLst>
              <a:ext uri="{FF2B5EF4-FFF2-40B4-BE49-F238E27FC236}">
                <a16:creationId xmlns:a16="http://schemas.microsoft.com/office/drawing/2014/main" id="{E0BB389D-26E8-4950-B0E8-EF4A137BC36D}"/>
              </a:ext>
            </a:extLst>
          </p:cNvPr>
          <p:cNvSpPr>
            <a:spLocks noGrp="1"/>
          </p:cNvSpPr>
          <p:nvPr>
            <p:ph type="ftr" sz="quarter" idx="11"/>
          </p:nvPr>
        </p:nvSpPr>
        <p:spPr/>
        <p:txBody>
          <a:bodyPr/>
          <a:lstStyle/>
          <a:p>
            <a:r>
              <a:rPr lang="it-IT"/>
              <a:t>Funzione/Area</a:t>
            </a:r>
          </a:p>
        </p:txBody>
      </p:sp>
      <p:sp>
        <p:nvSpPr>
          <p:cNvPr id="5" name="Segnaposto numero diapositiva 4">
            <a:extLst>
              <a:ext uri="{FF2B5EF4-FFF2-40B4-BE49-F238E27FC236}">
                <a16:creationId xmlns:a16="http://schemas.microsoft.com/office/drawing/2014/main" id="{B3037BC1-5CA1-479B-BBEE-AD207A4AE013}"/>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8" name="Titolo 1">
            <a:extLst>
              <a:ext uri="{FF2B5EF4-FFF2-40B4-BE49-F238E27FC236}">
                <a16:creationId xmlns:a16="http://schemas.microsoft.com/office/drawing/2014/main" id="{81E6372C-4967-4226-B75D-16E8FD668E4F}"/>
              </a:ext>
            </a:extLst>
          </p:cNvPr>
          <p:cNvSpPr>
            <a:spLocks noGrp="1"/>
          </p:cNvSpPr>
          <p:nvPr>
            <p:ph type="title" hasCustomPrompt="1"/>
          </p:nvPr>
        </p:nvSpPr>
        <p:spPr>
          <a:xfrm>
            <a:off x="512661" y="2741476"/>
            <a:ext cx="11360737" cy="1656184"/>
          </a:xfrm>
          <a:prstGeom prst="rect">
            <a:avLst/>
          </a:prstGeom>
        </p:spPr>
        <p:txBody>
          <a:bodyPr anchor="b"/>
          <a:lstStyle>
            <a:lvl1pPr>
              <a:defRPr sz="2800">
                <a:solidFill>
                  <a:schemeClr val="bg1"/>
                </a:solidFill>
                <a:latin typeface="Georgia" panose="02040502050405020303" pitchFamily="18" charset="0"/>
              </a:defRPr>
            </a:lvl1pPr>
          </a:lstStyle>
          <a:p>
            <a:r>
              <a:rPr lang="it-IT" dirty="0"/>
              <a:t>Titolo capitolo</a:t>
            </a:r>
          </a:p>
        </p:txBody>
      </p:sp>
      <p:sp>
        <p:nvSpPr>
          <p:cNvPr id="9" name="Segnaposto testo 2">
            <a:extLst>
              <a:ext uri="{FF2B5EF4-FFF2-40B4-BE49-F238E27FC236}">
                <a16:creationId xmlns:a16="http://schemas.microsoft.com/office/drawing/2014/main" id="{633E8135-CEA7-4859-9CF6-B63D2E67E6FA}"/>
              </a:ext>
            </a:extLst>
          </p:cNvPr>
          <p:cNvSpPr>
            <a:spLocks noGrp="1"/>
          </p:cNvSpPr>
          <p:nvPr>
            <p:ph type="body" idx="1" hasCustomPrompt="1"/>
          </p:nvPr>
        </p:nvSpPr>
        <p:spPr>
          <a:xfrm>
            <a:off x="512661" y="4672863"/>
            <a:ext cx="11360736" cy="916378"/>
          </a:xfrm>
        </p:spPr>
        <p:txBody>
          <a:bodyPr>
            <a:normAutofit/>
          </a:bodyPr>
          <a:lstStyle>
            <a:lvl1pPr marL="0" indent="0">
              <a:buNone/>
              <a:defRPr sz="22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Sottotitolo/testo capitolo</a:t>
            </a:r>
          </a:p>
        </p:txBody>
      </p:sp>
    </p:spTree>
    <p:extLst>
      <p:ext uri="{BB962C8B-B14F-4D97-AF65-F5344CB8AC3E}">
        <p14:creationId xmlns:p14="http://schemas.microsoft.com/office/powerpoint/2010/main" val="306023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79D8E37-31C3-4E55-AB07-B2EC6016BD6D}"/>
              </a:ext>
            </a:extLst>
          </p:cNvPr>
          <p:cNvSpPr>
            <a:spLocks noGrp="1"/>
          </p:cNvSpPr>
          <p:nvPr>
            <p:ph type="dt" sz="half" idx="10"/>
          </p:nvPr>
        </p:nvSpPr>
        <p:spPr/>
        <p:txBody>
          <a:bodyPr/>
          <a:lstStyle/>
          <a:p>
            <a:r>
              <a:rPr lang="it-IT"/>
              <a:t>03/11/2020</a:t>
            </a:r>
          </a:p>
        </p:txBody>
      </p:sp>
      <p:sp>
        <p:nvSpPr>
          <p:cNvPr id="3" name="Segnaposto piè di pagina 2">
            <a:extLst>
              <a:ext uri="{FF2B5EF4-FFF2-40B4-BE49-F238E27FC236}">
                <a16:creationId xmlns:a16="http://schemas.microsoft.com/office/drawing/2014/main" id="{89EA21E3-ED09-47C6-AA49-75A39734D4E4}"/>
              </a:ext>
            </a:extLst>
          </p:cNvPr>
          <p:cNvSpPr>
            <a:spLocks noGrp="1"/>
          </p:cNvSpPr>
          <p:nvPr>
            <p:ph type="ftr" sz="quarter" idx="11"/>
          </p:nvPr>
        </p:nvSpPr>
        <p:spPr/>
        <p:txBody>
          <a:bodyPr/>
          <a:lstStyle/>
          <a:p>
            <a:r>
              <a:rPr lang="it-IT"/>
              <a:t>Funzione/Area</a:t>
            </a:r>
          </a:p>
        </p:txBody>
      </p:sp>
      <p:sp>
        <p:nvSpPr>
          <p:cNvPr id="4" name="Segnaposto numero diapositiva 3">
            <a:extLst>
              <a:ext uri="{FF2B5EF4-FFF2-40B4-BE49-F238E27FC236}">
                <a16:creationId xmlns:a16="http://schemas.microsoft.com/office/drawing/2014/main" id="{913B0FB2-F5BB-4A97-8124-60AAEAD8D4A9}"/>
              </a:ext>
            </a:extLst>
          </p:cNvPr>
          <p:cNvSpPr>
            <a:spLocks noGrp="1"/>
          </p:cNvSpPr>
          <p:nvPr>
            <p:ph type="sldNum" sz="quarter" idx="12"/>
          </p:nvPr>
        </p:nvSpPr>
        <p:spPr/>
        <p:txBody>
          <a:bodyPr/>
          <a:lstStyle/>
          <a:p>
            <a:fld id="{14F507C0-A2FF-4299-BAF9-E80DCBBD298B}" type="slidenum">
              <a:rPr lang="it-IT" smtClean="0"/>
              <a:t>‹N›</a:t>
            </a:fld>
            <a:endParaRPr lang="it-IT"/>
          </a:p>
        </p:txBody>
      </p:sp>
    </p:spTree>
    <p:extLst>
      <p:ext uri="{BB962C8B-B14F-4D97-AF65-F5344CB8AC3E}">
        <p14:creationId xmlns:p14="http://schemas.microsoft.com/office/powerpoint/2010/main" val="417928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6B773EF8-4DA0-4DE3-BCFB-0EFA8BD2DD56}"/>
              </a:ext>
            </a:extLst>
          </p:cNvPr>
          <p:cNvSpPr>
            <a:spLocks noGrp="1"/>
          </p:cNvSpPr>
          <p:nvPr>
            <p:ph type="dt" sz="half" idx="10"/>
          </p:nvPr>
        </p:nvSpPr>
        <p:spPr/>
        <p:txBody>
          <a:bodyPr/>
          <a:lstStyle/>
          <a:p>
            <a:r>
              <a:rPr lang="it-IT"/>
              <a:t>03/11/2020</a:t>
            </a:r>
          </a:p>
        </p:txBody>
      </p:sp>
      <p:sp>
        <p:nvSpPr>
          <p:cNvPr id="4" name="Segnaposto piè di pagina 3">
            <a:extLst>
              <a:ext uri="{FF2B5EF4-FFF2-40B4-BE49-F238E27FC236}">
                <a16:creationId xmlns:a16="http://schemas.microsoft.com/office/drawing/2014/main" id="{E0BB389D-26E8-4950-B0E8-EF4A137BC36D}"/>
              </a:ext>
            </a:extLst>
          </p:cNvPr>
          <p:cNvSpPr>
            <a:spLocks noGrp="1"/>
          </p:cNvSpPr>
          <p:nvPr>
            <p:ph type="ftr" sz="quarter" idx="11"/>
          </p:nvPr>
        </p:nvSpPr>
        <p:spPr/>
        <p:txBody>
          <a:bodyPr/>
          <a:lstStyle/>
          <a:p>
            <a:r>
              <a:rPr lang="it-IT"/>
              <a:t>Funzione/Area</a:t>
            </a:r>
          </a:p>
        </p:txBody>
      </p:sp>
      <p:sp>
        <p:nvSpPr>
          <p:cNvPr id="5" name="Segnaposto numero diapositiva 4">
            <a:extLst>
              <a:ext uri="{FF2B5EF4-FFF2-40B4-BE49-F238E27FC236}">
                <a16:creationId xmlns:a16="http://schemas.microsoft.com/office/drawing/2014/main" id="{B3037BC1-5CA1-479B-BBEE-AD207A4AE013}"/>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8" name="Segnaposto titolo 1">
            <a:extLst>
              <a:ext uri="{FF2B5EF4-FFF2-40B4-BE49-F238E27FC236}">
                <a16:creationId xmlns:a16="http://schemas.microsoft.com/office/drawing/2014/main" id="{CB9282EA-6D0A-4DFC-8B1E-BCD4C3D8B9F0}"/>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
        <p:nvSpPr>
          <p:cNvPr id="9" name="Segnaposto testo 2">
            <a:extLst>
              <a:ext uri="{FF2B5EF4-FFF2-40B4-BE49-F238E27FC236}">
                <a16:creationId xmlns:a16="http://schemas.microsoft.com/office/drawing/2014/main" id="{D2496EA4-2629-40BB-BD4E-6410E2430651}"/>
              </a:ext>
            </a:extLst>
          </p:cNvPr>
          <p:cNvSpPr>
            <a:spLocks noGrp="1"/>
          </p:cNvSpPr>
          <p:nvPr>
            <p:ph idx="1" hasCustomPrompt="1"/>
          </p:nvPr>
        </p:nvSpPr>
        <p:spPr>
          <a:xfrm>
            <a:off x="532684" y="1268760"/>
            <a:ext cx="11333989" cy="5040560"/>
          </a:xfrm>
          <a:prstGeom prst="rect">
            <a:avLst/>
          </a:prstGeom>
        </p:spPr>
        <p:txBody>
          <a:bodyPr vert="horz" lIns="91440" tIns="45720" rIns="91440" bIns="45720" rtlCol="0">
            <a:normAutofit/>
          </a:bodyPr>
          <a:lstStyle/>
          <a:p>
            <a:pPr lvl="0"/>
            <a:r>
              <a:rPr lang="it-IT" dirty="0"/>
              <a:t>Testo</a:t>
            </a:r>
          </a:p>
        </p:txBody>
      </p:sp>
    </p:spTree>
    <p:extLst>
      <p:ext uri="{BB962C8B-B14F-4D97-AF65-F5344CB8AC3E}">
        <p14:creationId xmlns:p14="http://schemas.microsoft.com/office/powerpoint/2010/main" val="4266604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6B773EF8-4DA0-4DE3-BCFB-0EFA8BD2DD56}"/>
              </a:ext>
            </a:extLst>
          </p:cNvPr>
          <p:cNvSpPr>
            <a:spLocks noGrp="1"/>
          </p:cNvSpPr>
          <p:nvPr>
            <p:ph type="dt" sz="half" idx="10"/>
          </p:nvPr>
        </p:nvSpPr>
        <p:spPr/>
        <p:txBody>
          <a:bodyPr/>
          <a:lstStyle/>
          <a:p>
            <a:r>
              <a:rPr lang="it-IT"/>
              <a:t>03/11/2020</a:t>
            </a:r>
          </a:p>
        </p:txBody>
      </p:sp>
      <p:sp>
        <p:nvSpPr>
          <p:cNvPr id="4" name="Segnaposto piè di pagina 3">
            <a:extLst>
              <a:ext uri="{FF2B5EF4-FFF2-40B4-BE49-F238E27FC236}">
                <a16:creationId xmlns:a16="http://schemas.microsoft.com/office/drawing/2014/main" id="{E0BB389D-26E8-4950-B0E8-EF4A137BC36D}"/>
              </a:ext>
            </a:extLst>
          </p:cNvPr>
          <p:cNvSpPr>
            <a:spLocks noGrp="1"/>
          </p:cNvSpPr>
          <p:nvPr>
            <p:ph type="ftr" sz="quarter" idx="11"/>
          </p:nvPr>
        </p:nvSpPr>
        <p:spPr/>
        <p:txBody>
          <a:bodyPr/>
          <a:lstStyle/>
          <a:p>
            <a:r>
              <a:rPr lang="it-IT"/>
              <a:t>Funzione/Area</a:t>
            </a:r>
          </a:p>
        </p:txBody>
      </p:sp>
      <p:sp>
        <p:nvSpPr>
          <p:cNvPr id="5" name="Segnaposto numero diapositiva 4">
            <a:extLst>
              <a:ext uri="{FF2B5EF4-FFF2-40B4-BE49-F238E27FC236}">
                <a16:creationId xmlns:a16="http://schemas.microsoft.com/office/drawing/2014/main" id="{B3037BC1-5CA1-479B-BBEE-AD207A4AE013}"/>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6" name="Segnaposto testo 2">
            <a:extLst>
              <a:ext uri="{FF2B5EF4-FFF2-40B4-BE49-F238E27FC236}">
                <a16:creationId xmlns:a16="http://schemas.microsoft.com/office/drawing/2014/main" id="{0109AC62-3AC8-4EE5-9EE3-6F0829CADAD7}"/>
              </a:ext>
            </a:extLst>
          </p:cNvPr>
          <p:cNvSpPr>
            <a:spLocks noGrp="1"/>
          </p:cNvSpPr>
          <p:nvPr>
            <p:ph idx="1" hasCustomPrompt="1"/>
          </p:nvPr>
        </p:nvSpPr>
        <p:spPr>
          <a:xfrm>
            <a:off x="532684" y="1268760"/>
            <a:ext cx="11333989" cy="5040560"/>
          </a:xfrm>
          <a:prstGeom prst="rect">
            <a:avLst/>
          </a:prstGeom>
        </p:spPr>
        <p:txBody>
          <a:bodyPr vert="horz" lIns="91440" tIns="45720" rIns="91440" bIns="45720" rtlCol="0">
            <a:normAutofit/>
          </a:bodyPr>
          <a:lstStyle/>
          <a:p>
            <a:pPr lvl="0"/>
            <a:r>
              <a:rPr lang="it-IT" dirty="0"/>
              <a:t>Testo</a:t>
            </a:r>
          </a:p>
        </p:txBody>
      </p:sp>
      <p:sp>
        <p:nvSpPr>
          <p:cNvPr id="7" name="Segnaposto titolo 1">
            <a:extLst>
              <a:ext uri="{FF2B5EF4-FFF2-40B4-BE49-F238E27FC236}">
                <a16:creationId xmlns:a16="http://schemas.microsoft.com/office/drawing/2014/main" id="{671E36BF-5280-4983-B754-D2D5BC5CD1DE}"/>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Tree>
    <p:extLst>
      <p:ext uri="{BB962C8B-B14F-4D97-AF65-F5344CB8AC3E}">
        <p14:creationId xmlns:p14="http://schemas.microsoft.com/office/powerpoint/2010/main" val="1106717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924CD48-C776-44A6-8A6E-A0CC53FD2E7C}"/>
              </a:ext>
            </a:extLst>
          </p:cNvPr>
          <p:cNvSpPr>
            <a:spLocks noGrp="1"/>
          </p:cNvSpPr>
          <p:nvPr>
            <p:ph idx="1"/>
          </p:nvPr>
        </p:nvSpPr>
        <p:spPr>
          <a:xfrm>
            <a:off x="522651" y="1268760"/>
            <a:ext cx="11333989" cy="5040560"/>
          </a:xfrm>
        </p:spPr>
        <p:txBody>
          <a:bodyPr/>
          <a:lstStyle>
            <a:lvl2pPr>
              <a:defRPr sz="1100">
                <a:latin typeface="Arial" panose="020B0604020202020204" pitchFamily="34" charset="0"/>
                <a:cs typeface="Arial" panose="020B0604020202020204" pitchFamily="34" charset="0"/>
              </a:defRPr>
            </a:lvl2pPr>
            <a:lvl3pPr>
              <a:defRPr sz="100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pPr lvl="0"/>
            <a:r>
              <a:rPr lang="it-IT" dirty="0"/>
              <a:t>Fare clic per modificare gli stili del testo </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9164B59C-FAFB-4EE7-9AED-A07C90385DCD}"/>
              </a:ext>
            </a:extLst>
          </p:cNvPr>
          <p:cNvSpPr>
            <a:spLocks noGrp="1"/>
          </p:cNvSpPr>
          <p:nvPr>
            <p:ph type="dt" sz="half" idx="10"/>
          </p:nvPr>
        </p:nvSpPr>
        <p:spPr/>
        <p:txBody>
          <a:bodyPr/>
          <a:lstStyle/>
          <a:p>
            <a:r>
              <a:rPr lang="it-IT"/>
              <a:t>03/11/2020</a:t>
            </a:r>
          </a:p>
        </p:txBody>
      </p:sp>
      <p:sp>
        <p:nvSpPr>
          <p:cNvPr id="5" name="Segnaposto piè di pagina 4">
            <a:extLst>
              <a:ext uri="{FF2B5EF4-FFF2-40B4-BE49-F238E27FC236}">
                <a16:creationId xmlns:a16="http://schemas.microsoft.com/office/drawing/2014/main" id="{D4FA82A4-5897-4655-81B5-4AB0312B9C9E}"/>
              </a:ext>
            </a:extLst>
          </p:cNvPr>
          <p:cNvSpPr>
            <a:spLocks noGrp="1"/>
          </p:cNvSpPr>
          <p:nvPr>
            <p:ph type="ftr" sz="quarter" idx="11"/>
          </p:nvPr>
        </p:nvSpPr>
        <p:spPr/>
        <p:txBody>
          <a:bodyPr/>
          <a:lstStyle/>
          <a:p>
            <a:r>
              <a:rPr lang="it-IT"/>
              <a:t>Funzione/Area</a:t>
            </a:r>
          </a:p>
        </p:txBody>
      </p:sp>
      <p:sp>
        <p:nvSpPr>
          <p:cNvPr id="6" name="Segnaposto numero diapositiva 5">
            <a:extLst>
              <a:ext uri="{FF2B5EF4-FFF2-40B4-BE49-F238E27FC236}">
                <a16:creationId xmlns:a16="http://schemas.microsoft.com/office/drawing/2014/main" id="{927C9A1F-230A-4C07-B108-FFE8F7F227E9}"/>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7" name="Segnaposto titolo 1">
            <a:extLst>
              <a:ext uri="{FF2B5EF4-FFF2-40B4-BE49-F238E27FC236}">
                <a16:creationId xmlns:a16="http://schemas.microsoft.com/office/drawing/2014/main" id="{C1D8B1B6-7EEA-4853-BCA5-703132618F7A}"/>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Tree>
    <p:extLst>
      <p:ext uri="{BB962C8B-B14F-4D97-AF65-F5344CB8AC3E}">
        <p14:creationId xmlns:p14="http://schemas.microsoft.com/office/powerpoint/2010/main" val="2253790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B65AA1C-2DD6-41E5-A0D4-3CFFAB432D35}"/>
              </a:ext>
            </a:extLst>
          </p:cNvPr>
          <p:cNvSpPr>
            <a:spLocks noGrp="1"/>
          </p:cNvSpPr>
          <p:nvPr>
            <p:ph sz="half" idx="1"/>
          </p:nvPr>
        </p:nvSpPr>
        <p:spPr>
          <a:xfrm>
            <a:off x="522651" y="1268759"/>
            <a:ext cx="5181600" cy="4908203"/>
          </a:xfrm>
        </p:spPr>
        <p:txBody>
          <a:bodyPr/>
          <a:lstStyle>
            <a:lvl2pPr>
              <a:defRPr sz="1100"/>
            </a:lvl2pPr>
            <a:lvl3pPr>
              <a:defRPr sz="1000"/>
            </a:lvl3pPr>
            <a:lvl4pPr>
              <a:defRPr sz="800"/>
            </a:lvl4pPr>
            <a:lvl5pPr>
              <a:defRPr sz="800"/>
            </a:lvl5pPr>
          </a:lstStyle>
          <a:p>
            <a:pPr lvl="0"/>
            <a:r>
              <a:rPr lang="it-IT" dirty="0"/>
              <a:t>Fare clic per modificare gli stili del testo </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a:extLst>
              <a:ext uri="{FF2B5EF4-FFF2-40B4-BE49-F238E27FC236}">
                <a16:creationId xmlns:a16="http://schemas.microsoft.com/office/drawing/2014/main" id="{A438A639-2C96-4E37-AFE0-023D4CD1D458}"/>
              </a:ext>
            </a:extLst>
          </p:cNvPr>
          <p:cNvSpPr>
            <a:spLocks noGrp="1"/>
          </p:cNvSpPr>
          <p:nvPr>
            <p:ph sz="half" idx="2"/>
          </p:nvPr>
        </p:nvSpPr>
        <p:spPr>
          <a:xfrm>
            <a:off x="6172200" y="1268760"/>
            <a:ext cx="5684440" cy="4908202"/>
          </a:xfrm>
        </p:spPr>
        <p:txBody>
          <a:bodyPr/>
          <a:lstStyle>
            <a:lvl2pPr>
              <a:defRPr sz="1100"/>
            </a:lvl2pPr>
            <a:lvl3pPr>
              <a:defRPr sz="1000"/>
            </a:lvl3pPr>
            <a:lvl4pPr>
              <a:defRPr sz="800"/>
            </a:lvl4pPr>
            <a:lvl5pPr>
              <a:defRPr sz="800"/>
            </a:lvl5pPr>
          </a:lstStyle>
          <a:p>
            <a:pPr lvl="0"/>
            <a:r>
              <a:rPr lang="it-IT" dirty="0"/>
              <a:t>Fare clic per modificare gli stili del testo</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data 4">
            <a:extLst>
              <a:ext uri="{FF2B5EF4-FFF2-40B4-BE49-F238E27FC236}">
                <a16:creationId xmlns:a16="http://schemas.microsoft.com/office/drawing/2014/main" id="{7FD6660E-948A-483E-90AA-16D5C9C632D9}"/>
              </a:ext>
            </a:extLst>
          </p:cNvPr>
          <p:cNvSpPr>
            <a:spLocks noGrp="1"/>
          </p:cNvSpPr>
          <p:nvPr>
            <p:ph type="dt" sz="half" idx="10"/>
          </p:nvPr>
        </p:nvSpPr>
        <p:spPr/>
        <p:txBody>
          <a:bodyPr/>
          <a:lstStyle/>
          <a:p>
            <a:r>
              <a:rPr lang="it-IT"/>
              <a:t>03/11/2020</a:t>
            </a:r>
          </a:p>
        </p:txBody>
      </p:sp>
      <p:sp>
        <p:nvSpPr>
          <p:cNvPr id="6" name="Segnaposto piè di pagina 5">
            <a:extLst>
              <a:ext uri="{FF2B5EF4-FFF2-40B4-BE49-F238E27FC236}">
                <a16:creationId xmlns:a16="http://schemas.microsoft.com/office/drawing/2014/main" id="{6CC43783-06ED-4516-8F88-28E64CD2F811}"/>
              </a:ext>
            </a:extLst>
          </p:cNvPr>
          <p:cNvSpPr>
            <a:spLocks noGrp="1"/>
          </p:cNvSpPr>
          <p:nvPr>
            <p:ph type="ftr" sz="quarter" idx="11"/>
          </p:nvPr>
        </p:nvSpPr>
        <p:spPr/>
        <p:txBody>
          <a:bodyPr/>
          <a:lstStyle/>
          <a:p>
            <a:r>
              <a:rPr lang="it-IT"/>
              <a:t>Funzione/Area</a:t>
            </a:r>
          </a:p>
        </p:txBody>
      </p:sp>
      <p:sp>
        <p:nvSpPr>
          <p:cNvPr id="7" name="Segnaposto numero diapositiva 6">
            <a:extLst>
              <a:ext uri="{FF2B5EF4-FFF2-40B4-BE49-F238E27FC236}">
                <a16:creationId xmlns:a16="http://schemas.microsoft.com/office/drawing/2014/main" id="{DF33A368-FA36-4F22-8A21-9D937E7A894F}"/>
              </a:ext>
            </a:extLst>
          </p:cNvPr>
          <p:cNvSpPr>
            <a:spLocks noGrp="1"/>
          </p:cNvSpPr>
          <p:nvPr>
            <p:ph type="sldNum" sz="quarter" idx="12"/>
          </p:nvPr>
        </p:nvSpPr>
        <p:spPr/>
        <p:txBody>
          <a:bodyPr/>
          <a:lstStyle/>
          <a:p>
            <a:fld id="{14F507C0-A2FF-4299-BAF9-E80DCBBD298B}" type="slidenum">
              <a:rPr lang="it-IT" smtClean="0"/>
              <a:t>‹N›</a:t>
            </a:fld>
            <a:endParaRPr lang="it-IT"/>
          </a:p>
        </p:txBody>
      </p:sp>
      <p:sp>
        <p:nvSpPr>
          <p:cNvPr id="8" name="Segnaposto titolo 1">
            <a:extLst>
              <a:ext uri="{FF2B5EF4-FFF2-40B4-BE49-F238E27FC236}">
                <a16:creationId xmlns:a16="http://schemas.microsoft.com/office/drawing/2014/main" id="{B780C6C1-19E8-43CA-BF58-5CA703CD8CAE}"/>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Tree>
    <p:extLst>
      <p:ext uri="{BB962C8B-B14F-4D97-AF65-F5344CB8AC3E}">
        <p14:creationId xmlns:p14="http://schemas.microsoft.com/office/powerpoint/2010/main" val="776133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3.jpg"/><Relationship Id="rId5" Type="http://schemas.openxmlformats.org/officeDocument/2006/relationships/slideLayout" Target="../slideLayouts/slideLayout10.xml"/><Relationship Id="rId10"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8344DDCB-49D5-4CDE-AB1E-24D04749702E}"/>
              </a:ext>
            </a:extLst>
          </p:cNvPr>
          <p:cNvSpPr>
            <a:spLocks noGrp="1"/>
          </p:cNvSpPr>
          <p:nvPr>
            <p:ph type="dt" sz="half" idx="2"/>
          </p:nvPr>
        </p:nvSpPr>
        <p:spPr>
          <a:xfrm>
            <a:off x="522651" y="6448251"/>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it-IT"/>
              <a:t>03/11/2020</a:t>
            </a:r>
            <a:endParaRPr lang="it-IT" dirty="0"/>
          </a:p>
        </p:txBody>
      </p:sp>
      <p:sp>
        <p:nvSpPr>
          <p:cNvPr id="5" name="Segnaposto piè di pagina 4">
            <a:extLst>
              <a:ext uri="{FF2B5EF4-FFF2-40B4-BE49-F238E27FC236}">
                <a16:creationId xmlns:a16="http://schemas.microsoft.com/office/drawing/2014/main" id="{116DD68C-36ED-4FC5-B7B9-A345098475DE}"/>
              </a:ext>
            </a:extLst>
          </p:cNvPr>
          <p:cNvSpPr>
            <a:spLocks noGrp="1"/>
          </p:cNvSpPr>
          <p:nvPr>
            <p:ph type="ftr" sz="quarter" idx="3"/>
          </p:nvPr>
        </p:nvSpPr>
        <p:spPr>
          <a:xfrm>
            <a:off x="4038600" y="6448251"/>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it-IT" dirty="0"/>
              <a:t>Funzione/Area</a:t>
            </a:r>
          </a:p>
        </p:txBody>
      </p:sp>
      <p:sp>
        <p:nvSpPr>
          <p:cNvPr id="6" name="Segnaposto numero diapositiva 5">
            <a:extLst>
              <a:ext uri="{FF2B5EF4-FFF2-40B4-BE49-F238E27FC236}">
                <a16:creationId xmlns:a16="http://schemas.microsoft.com/office/drawing/2014/main" id="{FC10B76D-4617-41EF-B96B-93766D37D927}"/>
              </a:ext>
            </a:extLst>
          </p:cNvPr>
          <p:cNvSpPr>
            <a:spLocks noGrp="1"/>
          </p:cNvSpPr>
          <p:nvPr>
            <p:ph type="sldNum" sz="quarter" idx="4"/>
          </p:nvPr>
        </p:nvSpPr>
        <p:spPr>
          <a:xfrm>
            <a:off x="9113440" y="6448251"/>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4F507C0-A2FF-4299-BAF9-E80DCBBD298B}" type="slidenum">
              <a:rPr lang="it-IT" smtClean="0"/>
              <a:pPr/>
              <a:t>‹N›</a:t>
            </a:fld>
            <a:endParaRPr lang="it-IT" dirty="0"/>
          </a:p>
        </p:txBody>
      </p:sp>
    </p:spTree>
    <p:extLst>
      <p:ext uri="{BB962C8B-B14F-4D97-AF65-F5344CB8AC3E}">
        <p14:creationId xmlns:p14="http://schemas.microsoft.com/office/powerpoint/2010/main" val="715084666"/>
      </p:ext>
    </p:extLst>
  </p:cSld>
  <p:clrMap bg1="lt1" tx1="dk1" bg2="lt2" tx2="dk2" accent1="accent1" accent2="accent2" accent3="accent3" accent4="accent4" accent5="accent5" accent6="accent6" hlink="hlink" folHlink="folHlink"/>
  <p:sldLayoutIdLst>
    <p:sldLayoutId id="2147483682" r:id="rId1"/>
    <p:sldLayoutId id="2147483717" r:id="rId2"/>
  </p:sldLayoutIdLst>
  <p:hf hdr="0"/>
  <p:txStyles>
    <p:titleStyle>
      <a:lvl1pPr algn="l" defTabSz="914400" rtl="0" eaLnBrk="1" latinLnBrk="0" hangingPunct="1">
        <a:lnSpc>
          <a:spcPct val="90000"/>
        </a:lnSpc>
        <a:spcBef>
          <a:spcPct val="0"/>
        </a:spcBef>
        <a:buNone/>
        <a:defRPr sz="2000" kern="1200">
          <a:solidFill>
            <a:srgbClr val="3A6985"/>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8344DDCB-49D5-4CDE-AB1E-24D04749702E}"/>
              </a:ext>
            </a:extLst>
          </p:cNvPr>
          <p:cNvSpPr>
            <a:spLocks noGrp="1"/>
          </p:cNvSpPr>
          <p:nvPr>
            <p:ph type="dt" sz="half" idx="2"/>
          </p:nvPr>
        </p:nvSpPr>
        <p:spPr>
          <a:xfrm>
            <a:off x="522651" y="6448251"/>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it-IT"/>
              <a:t>03/11/2020</a:t>
            </a:r>
            <a:endParaRPr lang="it-IT" dirty="0"/>
          </a:p>
        </p:txBody>
      </p:sp>
      <p:sp>
        <p:nvSpPr>
          <p:cNvPr id="5" name="Segnaposto piè di pagina 4">
            <a:extLst>
              <a:ext uri="{FF2B5EF4-FFF2-40B4-BE49-F238E27FC236}">
                <a16:creationId xmlns:a16="http://schemas.microsoft.com/office/drawing/2014/main" id="{116DD68C-36ED-4FC5-B7B9-A345098475DE}"/>
              </a:ext>
            </a:extLst>
          </p:cNvPr>
          <p:cNvSpPr>
            <a:spLocks noGrp="1"/>
          </p:cNvSpPr>
          <p:nvPr>
            <p:ph type="ftr" sz="quarter" idx="3"/>
          </p:nvPr>
        </p:nvSpPr>
        <p:spPr>
          <a:xfrm>
            <a:off x="4038600" y="6448251"/>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it-IT" dirty="0"/>
              <a:t>Funzione/Area</a:t>
            </a:r>
          </a:p>
        </p:txBody>
      </p:sp>
      <p:sp>
        <p:nvSpPr>
          <p:cNvPr id="6" name="Segnaposto numero diapositiva 5">
            <a:extLst>
              <a:ext uri="{FF2B5EF4-FFF2-40B4-BE49-F238E27FC236}">
                <a16:creationId xmlns:a16="http://schemas.microsoft.com/office/drawing/2014/main" id="{FC10B76D-4617-41EF-B96B-93766D37D927}"/>
              </a:ext>
            </a:extLst>
          </p:cNvPr>
          <p:cNvSpPr>
            <a:spLocks noGrp="1"/>
          </p:cNvSpPr>
          <p:nvPr>
            <p:ph type="sldNum" sz="quarter" idx="4"/>
          </p:nvPr>
        </p:nvSpPr>
        <p:spPr>
          <a:xfrm>
            <a:off x="9113440" y="6448251"/>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4F507C0-A2FF-4299-BAF9-E80DCBBD298B}" type="slidenum">
              <a:rPr lang="it-IT" smtClean="0"/>
              <a:pPr/>
              <a:t>‹N›</a:t>
            </a:fld>
            <a:endParaRPr lang="it-IT" dirty="0"/>
          </a:p>
        </p:txBody>
      </p:sp>
      <p:sp>
        <p:nvSpPr>
          <p:cNvPr id="10" name="Segnaposto testo 2">
            <a:extLst>
              <a:ext uri="{FF2B5EF4-FFF2-40B4-BE49-F238E27FC236}">
                <a16:creationId xmlns:a16="http://schemas.microsoft.com/office/drawing/2014/main" id="{6F5F179A-B57C-4F57-A27B-6C7E0B28C8A7}"/>
              </a:ext>
            </a:extLst>
          </p:cNvPr>
          <p:cNvSpPr>
            <a:spLocks noGrp="1"/>
          </p:cNvSpPr>
          <p:nvPr>
            <p:ph type="body" idx="1"/>
          </p:nvPr>
        </p:nvSpPr>
        <p:spPr>
          <a:xfrm>
            <a:off x="554267" y="2708920"/>
            <a:ext cx="11302373" cy="2506514"/>
          </a:xfrm>
          <a:prstGeom prst="rect">
            <a:avLst/>
          </a:prstGeom>
        </p:spPr>
        <p:txBody>
          <a:bodyPr vert="horz" lIns="91440" tIns="45720" rIns="91440" bIns="45720" rtlCol="0">
            <a:normAutofit/>
          </a:bodyPr>
          <a:lstStyle/>
          <a:p>
            <a:pPr lvl="0"/>
            <a:r>
              <a:rPr lang="it-IT" dirty="0"/>
              <a:t>Titolo</a:t>
            </a:r>
          </a:p>
        </p:txBody>
      </p:sp>
    </p:spTree>
    <p:extLst>
      <p:ext uri="{BB962C8B-B14F-4D97-AF65-F5344CB8AC3E}">
        <p14:creationId xmlns:p14="http://schemas.microsoft.com/office/powerpoint/2010/main" val="41677270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9" r:id="rId3"/>
  </p:sldLayoutIdLst>
  <p:hf hdr="0"/>
  <p:txStyles>
    <p:titleStyle>
      <a:lvl1pPr algn="l" defTabSz="914400" rtl="0" eaLnBrk="1" latinLnBrk="0" hangingPunct="1">
        <a:lnSpc>
          <a:spcPct val="90000"/>
        </a:lnSpc>
        <a:spcBef>
          <a:spcPct val="0"/>
        </a:spcBef>
        <a:buNone/>
        <a:defRPr sz="2000" kern="1200">
          <a:solidFill>
            <a:srgbClr val="3A6985"/>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Georgia" panose="02040502050405020303" pitchFamily="18"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FA504831-7634-4E27-BCF8-F3420754DDA6}"/>
              </a:ext>
            </a:extLst>
          </p:cNvPr>
          <p:cNvSpPr>
            <a:spLocks noGrp="1"/>
          </p:cNvSpPr>
          <p:nvPr>
            <p:ph type="body" idx="1"/>
          </p:nvPr>
        </p:nvSpPr>
        <p:spPr>
          <a:xfrm>
            <a:off x="522651" y="1268760"/>
            <a:ext cx="11240028" cy="4896544"/>
          </a:xfrm>
          <a:prstGeom prst="rect">
            <a:avLst/>
          </a:prstGeom>
        </p:spPr>
        <p:txBody>
          <a:bodyPr vert="horz" lIns="91440" tIns="45720" rIns="91440" bIns="45720" rtlCol="0">
            <a:normAutofit/>
          </a:bodyPr>
          <a:lstStyle/>
          <a:p>
            <a:pPr lvl="0"/>
            <a:r>
              <a:rPr lang="it-IT" dirty="0"/>
              <a:t>Testo </a:t>
            </a:r>
          </a:p>
        </p:txBody>
      </p:sp>
      <p:sp>
        <p:nvSpPr>
          <p:cNvPr id="4" name="Segnaposto data 3">
            <a:extLst>
              <a:ext uri="{FF2B5EF4-FFF2-40B4-BE49-F238E27FC236}">
                <a16:creationId xmlns:a16="http://schemas.microsoft.com/office/drawing/2014/main" id="{8344DDCB-49D5-4CDE-AB1E-24D04749702E}"/>
              </a:ext>
            </a:extLst>
          </p:cNvPr>
          <p:cNvSpPr>
            <a:spLocks noGrp="1"/>
          </p:cNvSpPr>
          <p:nvPr>
            <p:ph type="dt" sz="half" idx="2"/>
          </p:nvPr>
        </p:nvSpPr>
        <p:spPr>
          <a:xfrm>
            <a:off x="522651" y="6448251"/>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it-IT"/>
              <a:t>03/11/2020</a:t>
            </a:r>
            <a:endParaRPr lang="it-IT" dirty="0"/>
          </a:p>
        </p:txBody>
      </p:sp>
      <p:sp>
        <p:nvSpPr>
          <p:cNvPr id="5" name="Segnaposto piè di pagina 4">
            <a:extLst>
              <a:ext uri="{FF2B5EF4-FFF2-40B4-BE49-F238E27FC236}">
                <a16:creationId xmlns:a16="http://schemas.microsoft.com/office/drawing/2014/main" id="{116DD68C-36ED-4FC5-B7B9-A345098475DE}"/>
              </a:ext>
            </a:extLst>
          </p:cNvPr>
          <p:cNvSpPr>
            <a:spLocks noGrp="1"/>
          </p:cNvSpPr>
          <p:nvPr>
            <p:ph type="ftr" sz="quarter" idx="3"/>
          </p:nvPr>
        </p:nvSpPr>
        <p:spPr>
          <a:xfrm>
            <a:off x="4038600" y="6448251"/>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it-IT" dirty="0"/>
              <a:t>Funzione/Area</a:t>
            </a:r>
          </a:p>
        </p:txBody>
      </p:sp>
      <p:sp>
        <p:nvSpPr>
          <p:cNvPr id="6" name="Segnaposto numero diapositiva 5">
            <a:extLst>
              <a:ext uri="{FF2B5EF4-FFF2-40B4-BE49-F238E27FC236}">
                <a16:creationId xmlns:a16="http://schemas.microsoft.com/office/drawing/2014/main" id="{FC10B76D-4617-41EF-B96B-93766D37D927}"/>
              </a:ext>
            </a:extLst>
          </p:cNvPr>
          <p:cNvSpPr>
            <a:spLocks noGrp="1"/>
          </p:cNvSpPr>
          <p:nvPr>
            <p:ph type="sldNum" sz="quarter" idx="4"/>
          </p:nvPr>
        </p:nvSpPr>
        <p:spPr>
          <a:xfrm>
            <a:off x="9113440" y="6448251"/>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4F507C0-A2FF-4299-BAF9-E80DCBBD298B}" type="slidenum">
              <a:rPr lang="it-IT" smtClean="0"/>
              <a:pPr/>
              <a:t>‹N›</a:t>
            </a:fld>
            <a:endParaRPr lang="it-IT" dirty="0"/>
          </a:p>
        </p:txBody>
      </p:sp>
      <p:sp>
        <p:nvSpPr>
          <p:cNvPr id="7" name="Segnaposto titolo 1">
            <a:extLst>
              <a:ext uri="{FF2B5EF4-FFF2-40B4-BE49-F238E27FC236}">
                <a16:creationId xmlns:a16="http://schemas.microsoft.com/office/drawing/2014/main" id="{16728512-878E-4F66-AC52-9171CDD9A8B7}"/>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Tree>
    <p:extLst>
      <p:ext uri="{BB962C8B-B14F-4D97-AF65-F5344CB8AC3E}">
        <p14:creationId xmlns:p14="http://schemas.microsoft.com/office/powerpoint/2010/main" val="53967931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11" r:id="rId6"/>
    <p:sldLayoutId id="2147483715" r:id="rId7"/>
    <p:sldLayoutId id="2147483718" r:id="rId8"/>
    <p:sldLayoutId id="2147483719" r:id="rId9"/>
  </p:sldLayoutIdLst>
  <p:hf hdr="0"/>
  <p:txStyles>
    <p:titleStyle>
      <a:lvl1pPr algn="l" defTabSz="914400" rtl="0" eaLnBrk="1" latinLnBrk="0" hangingPunct="1">
        <a:lnSpc>
          <a:spcPct val="90000"/>
        </a:lnSpc>
        <a:spcBef>
          <a:spcPct val="0"/>
        </a:spcBef>
        <a:buNone/>
        <a:defRPr sz="2000" kern="1200">
          <a:solidFill>
            <a:srgbClr val="3A6985"/>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FA504831-7634-4E27-BCF8-F3420754DDA6}"/>
              </a:ext>
            </a:extLst>
          </p:cNvPr>
          <p:cNvSpPr>
            <a:spLocks noGrp="1"/>
          </p:cNvSpPr>
          <p:nvPr>
            <p:ph type="body" idx="1"/>
          </p:nvPr>
        </p:nvSpPr>
        <p:spPr>
          <a:xfrm>
            <a:off x="522651" y="1268760"/>
            <a:ext cx="11240028" cy="4896544"/>
          </a:xfrm>
          <a:prstGeom prst="rect">
            <a:avLst/>
          </a:prstGeom>
        </p:spPr>
        <p:txBody>
          <a:bodyPr vert="horz" lIns="91440" tIns="45720" rIns="91440" bIns="45720" rtlCol="0">
            <a:normAutofit/>
          </a:bodyPr>
          <a:lstStyle/>
          <a:p>
            <a:pPr lvl="0"/>
            <a:r>
              <a:rPr lang="it-IT" dirty="0"/>
              <a:t>Testo </a:t>
            </a:r>
          </a:p>
        </p:txBody>
      </p:sp>
      <p:sp>
        <p:nvSpPr>
          <p:cNvPr id="4" name="Segnaposto data 3">
            <a:extLst>
              <a:ext uri="{FF2B5EF4-FFF2-40B4-BE49-F238E27FC236}">
                <a16:creationId xmlns:a16="http://schemas.microsoft.com/office/drawing/2014/main" id="{8344DDCB-49D5-4CDE-AB1E-24D04749702E}"/>
              </a:ext>
            </a:extLst>
          </p:cNvPr>
          <p:cNvSpPr>
            <a:spLocks noGrp="1"/>
          </p:cNvSpPr>
          <p:nvPr>
            <p:ph type="dt" sz="half" idx="2"/>
          </p:nvPr>
        </p:nvSpPr>
        <p:spPr>
          <a:xfrm>
            <a:off x="522651" y="6448251"/>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it-IT"/>
              <a:t>03/11/2020</a:t>
            </a:r>
            <a:endParaRPr lang="it-IT" dirty="0"/>
          </a:p>
        </p:txBody>
      </p:sp>
      <p:sp>
        <p:nvSpPr>
          <p:cNvPr id="5" name="Segnaposto piè di pagina 4">
            <a:extLst>
              <a:ext uri="{FF2B5EF4-FFF2-40B4-BE49-F238E27FC236}">
                <a16:creationId xmlns:a16="http://schemas.microsoft.com/office/drawing/2014/main" id="{116DD68C-36ED-4FC5-B7B9-A345098475DE}"/>
              </a:ext>
            </a:extLst>
          </p:cNvPr>
          <p:cNvSpPr>
            <a:spLocks noGrp="1"/>
          </p:cNvSpPr>
          <p:nvPr>
            <p:ph type="ftr" sz="quarter" idx="3"/>
          </p:nvPr>
        </p:nvSpPr>
        <p:spPr>
          <a:xfrm>
            <a:off x="4038600" y="6448251"/>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it-IT" dirty="0"/>
              <a:t>Funzione/Area</a:t>
            </a:r>
          </a:p>
        </p:txBody>
      </p:sp>
      <p:sp>
        <p:nvSpPr>
          <p:cNvPr id="6" name="Segnaposto numero diapositiva 5">
            <a:extLst>
              <a:ext uri="{FF2B5EF4-FFF2-40B4-BE49-F238E27FC236}">
                <a16:creationId xmlns:a16="http://schemas.microsoft.com/office/drawing/2014/main" id="{FC10B76D-4617-41EF-B96B-93766D37D927}"/>
              </a:ext>
            </a:extLst>
          </p:cNvPr>
          <p:cNvSpPr>
            <a:spLocks noGrp="1"/>
          </p:cNvSpPr>
          <p:nvPr>
            <p:ph type="sldNum" sz="quarter" idx="4"/>
          </p:nvPr>
        </p:nvSpPr>
        <p:spPr>
          <a:xfrm>
            <a:off x="9113440" y="6448251"/>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14F507C0-A2FF-4299-BAF9-E80DCBBD298B}" type="slidenum">
              <a:rPr lang="it-IT" smtClean="0"/>
              <a:pPr/>
              <a:t>‹N›</a:t>
            </a:fld>
            <a:endParaRPr lang="it-IT" dirty="0"/>
          </a:p>
        </p:txBody>
      </p:sp>
      <p:sp>
        <p:nvSpPr>
          <p:cNvPr id="7" name="Segnaposto titolo 1">
            <a:extLst>
              <a:ext uri="{FF2B5EF4-FFF2-40B4-BE49-F238E27FC236}">
                <a16:creationId xmlns:a16="http://schemas.microsoft.com/office/drawing/2014/main" id="{16728512-878E-4F66-AC52-9171CDD9A8B7}"/>
              </a:ext>
            </a:extLst>
          </p:cNvPr>
          <p:cNvSpPr>
            <a:spLocks noGrp="1"/>
          </p:cNvSpPr>
          <p:nvPr>
            <p:ph type="title"/>
          </p:nvPr>
        </p:nvSpPr>
        <p:spPr>
          <a:xfrm>
            <a:off x="544457" y="260648"/>
            <a:ext cx="8499376" cy="743672"/>
          </a:xfrm>
          <a:prstGeom prst="rect">
            <a:avLst/>
          </a:prstGeom>
        </p:spPr>
        <p:txBody>
          <a:bodyPr vert="horz" lIns="91440" tIns="45720" rIns="91440" bIns="45720" rtlCol="0" anchor="ctr">
            <a:normAutofit/>
          </a:bodyPr>
          <a:lstStyle/>
          <a:p>
            <a:r>
              <a:rPr lang="it-IT" dirty="0"/>
              <a:t>Titolo</a:t>
            </a:r>
          </a:p>
        </p:txBody>
      </p:sp>
    </p:spTree>
    <p:extLst>
      <p:ext uri="{BB962C8B-B14F-4D97-AF65-F5344CB8AC3E}">
        <p14:creationId xmlns:p14="http://schemas.microsoft.com/office/powerpoint/2010/main" val="206952188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p:hf hdr="0"/>
  <p:txStyles>
    <p:titleStyle>
      <a:lvl1pPr algn="l" defTabSz="914400" rtl="0" eaLnBrk="1" latinLnBrk="0" hangingPunct="1">
        <a:lnSpc>
          <a:spcPct val="90000"/>
        </a:lnSpc>
        <a:spcBef>
          <a:spcPct val="0"/>
        </a:spcBef>
        <a:buNone/>
        <a:defRPr sz="2000" kern="1200">
          <a:solidFill>
            <a:srgbClr val="3A6985"/>
          </a:solidFill>
          <a:latin typeface="Georgia" panose="02040502050405020303" pitchFamily="18"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tiff"/><Relationship Id="rId4" Type="http://schemas.openxmlformats.org/officeDocument/2006/relationships/image" Target="../media/image35.tiff"/></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tmp"/><Relationship Id="rId7" Type="http://schemas.openxmlformats.org/officeDocument/2006/relationships/image" Target="../media/image72.jpg"/><Relationship Id="rId12" Type="http://schemas.openxmlformats.org/officeDocument/2006/relationships/image" Target="../media/image77.tif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71.jp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tmp"/><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8" Type="http://schemas.openxmlformats.org/officeDocument/2006/relationships/image" Target="../media/image85.tiff"/><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83.tiff"/><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jpg"/></Relationships>
</file>

<file path=ppt/slides/_rels/slide34.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2.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23.tiff"/></Relationships>
</file>

<file path=ppt/slides/_rels/slide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emf"/><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tiff"/><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5519" y="1732978"/>
            <a:ext cx="4953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CasellaDiTesto 3"/>
          <p:cNvSpPr txBox="1">
            <a:spLocks noChangeArrowheads="1"/>
          </p:cNvSpPr>
          <p:nvPr/>
        </p:nvSpPr>
        <p:spPr bwMode="auto">
          <a:xfrm>
            <a:off x="0" y="2362201"/>
            <a:ext cx="896773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4400" b="1" dirty="0">
                <a:solidFill>
                  <a:srgbClr val="FFFFFF"/>
                </a:solidFill>
                <a:latin typeface="+mj-lt"/>
              </a:rPr>
              <a:t>Rendena: biodiversità e adattamento</a:t>
            </a:r>
          </a:p>
        </p:txBody>
      </p:sp>
      <p:sp>
        <p:nvSpPr>
          <p:cNvPr id="7172" name="Rectangle 7"/>
          <p:cNvSpPr>
            <a:spLocks noChangeArrowheads="1"/>
          </p:cNvSpPr>
          <p:nvPr/>
        </p:nvSpPr>
        <p:spPr bwMode="auto">
          <a:xfrm>
            <a:off x="913481" y="3029961"/>
            <a:ext cx="6781800" cy="2456057"/>
          </a:xfrm>
          <a:prstGeom prst="rect">
            <a:avLst/>
          </a:prstGeom>
          <a:noFill/>
          <a:ln>
            <a:noFill/>
          </a:ln>
          <a:effectLst/>
          <a:extLst>
            <a:ext uri="{909E8E84-426E-40dd-AFC4-6F175D3DCCD1}">
              <a14:hiddenFill xmlns:a14="http://schemas.microsoft.com/office/drawing/2010/main" xmlns="">
                <a:solidFill>
                  <a:srgbClr val="C3C3FF">
                    <a:alpha val="50195"/>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lvl="1" algn="ctr" eaLnBrk="0" hangingPunct="0">
              <a:spcBef>
                <a:spcPct val="20000"/>
              </a:spcBef>
              <a:defRPr/>
            </a:pPr>
            <a:endParaRPr lang="it-IT" sz="2400" b="1" i="1" dirty="0">
              <a:solidFill>
                <a:srgbClr val="FFFFFF"/>
              </a:solidFill>
              <a:latin typeface="+mj-lt"/>
            </a:endParaRPr>
          </a:p>
          <a:p>
            <a:pPr lvl="1" algn="ctr" eaLnBrk="0" hangingPunct="0">
              <a:spcBef>
                <a:spcPct val="20000"/>
              </a:spcBef>
              <a:defRPr/>
            </a:pPr>
            <a:r>
              <a:rPr lang="it-IT" sz="2400" b="1" i="1" dirty="0">
                <a:solidFill>
                  <a:srgbClr val="FFFFFF"/>
                </a:solidFill>
                <a:latin typeface="+mj-lt"/>
              </a:rPr>
              <a:t>Paolo Ajmone Marsan</a:t>
            </a:r>
          </a:p>
          <a:p>
            <a:pPr lvl="1" algn="ctr" eaLnBrk="0" hangingPunct="0">
              <a:spcBef>
                <a:spcPct val="20000"/>
              </a:spcBef>
              <a:defRPr/>
            </a:pPr>
            <a:r>
              <a:rPr lang="it-IT" sz="1600" b="1" i="1" dirty="0" err="1">
                <a:solidFill>
                  <a:srgbClr val="FFFFFF"/>
                </a:solidFill>
                <a:latin typeface="+mj-lt"/>
              </a:rPr>
              <a:t>paolo.ajmone@unicatt.it</a:t>
            </a:r>
            <a:endParaRPr lang="it-IT" sz="1600" b="1" i="1" dirty="0">
              <a:solidFill>
                <a:srgbClr val="FFFFFF"/>
              </a:solidFill>
              <a:latin typeface="+mj-lt"/>
            </a:endParaRPr>
          </a:p>
          <a:p>
            <a:pPr lvl="1" algn="ctr" eaLnBrk="0" hangingPunct="0">
              <a:spcBef>
                <a:spcPct val="20000"/>
              </a:spcBef>
              <a:defRPr/>
            </a:pPr>
            <a:r>
              <a:rPr lang="it-IT" sz="2400" b="1" dirty="0">
                <a:solidFill>
                  <a:srgbClr val="FFFFFF"/>
                </a:solidFill>
                <a:latin typeface="+mj-lt"/>
              </a:rPr>
              <a:t>Dipartimento di Scienze Animali, della Nutrizione e degli Alimenti - DIANA</a:t>
            </a:r>
          </a:p>
          <a:p>
            <a:pPr lvl="1" algn="ctr" eaLnBrk="0" hangingPunct="0">
              <a:spcBef>
                <a:spcPct val="20000"/>
              </a:spcBef>
              <a:defRPr/>
            </a:pPr>
            <a:r>
              <a:rPr lang="it-IT" sz="2400" b="1" dirty="0">
                <a:solidFill>
                  <a:srgbClr val="FFFFFF"/>
                </a:solidFill>
                <a:latin typeface="+mj-lt"/>
              </a:rPr>
              <a:t>Università Cattolica del Sacro Cuore</a:t>
            </a:r>
          </a:p>
        </p:txBody>
      </p:sp>
      <p:pic>
        <p:nvPicPr>
          <p:cNvPr id="18" name="Immagine 17">
            <a:extLst>
              <a:ext uri="{FF2B5EF4-FFF2-40B4-BE49-F238E27FC236}">
                <a16:creationId xmlns:a16="http://schemas.microsoft.com/office/drawing/2014/main" id="{88164ACB-BF1A-434B-AFCF-327E7DAD7347}"/>
              </a:ext>
            </a:extLst>
          </p:cNvPr>
          <p:cNvPicPr/>
          <p:nvPr/>
        </p:nvPicPr>
        <p:blipFill>
          <a:blip r:embed="rId3"/>
          <a:stretch/>
        </p:blipFill>
        <p:spPr>
          <a:xfrm>
            <a:off x="666522" y="395368"/>
            <a:ext cx="2197689" cy="809605"/>
          </a:xfrm>
          <a:prstGeom prst="rect">
            <a:avLst/>
          </a:prstGeom>
          <a:ln w="38160">
            <a:solidFill>
              <a:srgbClr val="000000"/>
            </a:solidFill>
            <a:round/>
          </a:ln>
        </p:spPr>
      </p:pic>
      <p:sp>
        <p:nvSpPr>
          <p:cNvPr id="7" name="CasellaDiTesto 6">
            <a:extLst>
              <a:ext uri="{FF2B5EF4-FFF2-40B4-BE49-F238E27FC236}">
                <a16:creationId xmlns:a16="http://schemas.microsoft.com/office/drawing/2014/main" id="{BF7FD31E-567B-EB42-BCB0-634377D3E320}"/>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3453335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12"/>
          <p:cNvSpPr/>
          <p:nvPr/>
        </p:nvSpPr>
        <p:spPr>
          <a:xfrm>
            <a:off x="3766170" y="247707"/>
            <a:ext cx="4368602" cy="772065"/>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b">
            <a:normAutofit fontScale="85000" lnSpcReduction="10000"/>
          </a:bodyPr>
          <a:lstStyle/>
          <a:p>
            <a:pPr>
              <a:lnSpc>
                <a:spcPct val="90000"/>
              </a:lnSpc>
              <a:spcBef>
                <a:spcPct val="0"/>
              </a:spcBef>
              <a:spcAft>
                <a:spcPts val="600"/>
              </a:spcAft>
            </a:pPr>
            <a:r>
              <a:rPr lang="en-US" sz="5000" b="1" spc="-1" dirty="0" err="1">
                <a:uFill>
                  <a:solidFill>
                    <a:srgbClr val="FFFFFF"/>
                  </a:solidFill>
                </a:uFill>
                <a:latin typeface="+mj-lt"/>
                <a:ea typeface="+mj-ea"/>
                <a:cs typeface="+mj-cs"/>
              </a:rPr>
              <a:t>Analisi</a:t>
            </a:r>
            <a:r>
              <a:rPr lang="en-US" sz="5000" b="1" spc="-1" dirty="0">
                <a:uFill>
                  <a:solidFill>
                    <a:srgbClr val="FFFFFF"/>
                  </a:solidFill>
                </a:uFill>
                <a:latin typeface="+mj-lt"/>
                <a:ea typeface="+mj-ea"/>
                <a:cs typeface="+mj-cs"/>
              </a:rPr>
              <a:t> </a:t>
            </a:r>
            <a:r>
              <a:rPr lang="en-US" sz="5000" b="1" spc="-1" dirty="0" err="1">
                <a:uFill>
                  <a:solidFill>
                    <a:srgbClr val="FFFFFF"/>
                  </a:solidFill>
                </a:uFill>
                <a:latin typeface="+mj-lt"/>
                <a:ea typeface="+mj-ea"/>
                <a:cs typeface="+mj-cs"/>
              </a:rPr>
              <a:t>genomiche</a:t>
            </a:r>
            <a:endParaRPr lang="en-US" sz="5000" spc="-1" dirty="0">
              <a:uFill>
                <a:solidFill>
                  <a:srgbClr val="FFFFFF"/>
                </a:solidFill>
              </a:uFill>
              <a:latin typeface="+mj-lt"/>
              <a:ea typeface="+mj-ea"/>
              <a:cs typeface="+mj-cs"/>
            </a:endParaRPr>
          </a:p>
        </p:txBody>
      </p:sp>
      <p:sp>
        <p:nvSpPr>
          <p:cNvPr id="188" name="CustomShape 6"/>
          <p:cNvSpPr/>
          <p:nvPr/>
        </p:nvSpPr>
        <p:spPr>
          <a:xfrm>
            <a:off x="7744320" y="5761350"/>
            <a:ext cx="2823005" cy="823649"/>
          </a:xfrm>
          <a:prstGeom prst="rect">
            <a:avLst/>
          </a:prstGeom>
          <a:noFill/>
          <a:ln>
            <a:noFill/>
          </a:ln>
        </p:spPr>
        <p:style>
          <a:lnRef idx="0">
            <a:scrgbClr r="0" g="0" b="0"/>
          </a:lnRef>
          <a:fillRef idx="0">
            <a:scrgbClr r="0" g="0" b="0"/>
          </a:fillRef>
          <a:effectRef idx="0">
            <a:scrgbClr r="0" g="0" b="0"/>
          </a:effectRef>
          <a:fontRef idx="minor"/>
        </p:style>
      </p:sp>
      <p:pic>
        <p:nvPicPr>
          <p:cNvPr id="28" name="Immagine 27">
            <a:extLst>
              <a:ext uri="{FF2B5EF4-FFF2-40B4-BE49-F238E27FC236}">
                <a16:creationId xmlns:a16="http://schemas.microsoft.com/office/drawing/2014/main" id="{29171E43-45F4-0A41-94AB-132AD5AADD08}"/>
              </a:ext>
            </a:extLst>
          </p:cNvPr>
          <p:cNvPicPr/>
          <p:nvPr/>
        </p:nvPicPr>
        <p:blipFill>
          <a:blip r:embed="rId2"/>
          <a:stretch/>
        </p:blipFill>
        <p:spPr>
          <a:xfrm>
            <a:off x="1249167" y="1316143"/>
            <a:ext cx="2615040" cy="3749040"/>
          </a:xfrm>
          <a:prstGeom prst="rect">
            <a:avLst/>
          </a:prstGeom>
          <a:ln w="38160">
            <a:solidFill>
              <a:schemeClr val="tx1"/>
            </a:solidFill>
            <a:round/>
          </a:ln>
        </p:spPr>
      </p:pic>
      <p:sp>
        <p:nvSpPr>
          <p:cNvPr id="29" name="CustomShape 4">
            <a:extLst>
              <a:ext uri="{FF2B5EF4-FFF2-40B4-BE49-F238E27FC236}">
                <a16:creationId xmlns:a16="http://schemas.microsoft.com/office/drawing/2014/main" id="{A52EE050-EBF5-E445-B76C-C4C5B2E9996A}"/>
              </a:ext>
            </a:extLst>
          </p:cNvPr>
          <p:cNvSpPr/>
          <p:nvPr/>
        </p:nvSpPr>
        <p:spPr>
          <a:xfrm>
            <a:off x="4358127" y="3053503"/>
            <a:ext cx="457200" cy="182880"/>
          </a:xfrm>
          <a:custGeom>
            <a:avLst/>
            <a:gdLst/>
            <a:ahLst/>
            <a:cxnLst/>
            <a:rect l="0" t="0" r="r" b="b"/>
            <a:pathLst>
              <a:path w="1272" h="510">
                <a:moveTo>
                  <a:pt x="0" y="127"/>
                </a:moveTo>
                <a:lnTo>
                  <a:pt x="953" y="127"/>
                </a:lnTo>
                <a:lnTo>
                  <a:pt x="953" y="0"/>
                </a:lnTo>
                <a:lnTo>
                  <a:pt x="1271" y="254"/>
                </a:lnTo>
                <a:lnTo>
                  <a:pt x="953" y="509"/>
                </a:lnTo>
                <a:lnTo>
                  <a:pt x="953" y="381"/>
                </a:lnTo>
                <a:lnTo>
                  <a:pt x="0" y="381"/>
                </a:lnTo>
                <a:lnTo>
                  <a:pt x="0" y="127"/>
                </a:lnTo>
              </a:path>
            </a:pathLst>
          </a:custGeom>
          <a:solidFill>
            <a:srgbClr val="FFFFFF"/>
          </a:solidFill>
          <a:ln>
            <a:solidFill>
              <a:schemeClr val="tx1"/>
            </a:solidFill>
          </a:ln>
        </p:spPr>
        <p:style>
          <a:lnRef idx="0">
            <a:scrgbClr r="0" g="0" b="0"/>
          </a:lnRef>
          <a:fillRef idx="0">
            <a:scrgbClr r="0" g="0" b="0"/>
          </a:fillRef>
          <a:effectRef idx="0">
            <a:scrgbClr r="0" g="0" b="0"/>
          </a:effectRef>
          <a:fontRef idx="minor"/>
        </p:style>
      </p:sp>
      <p:pic>
        <p:nvPicPr>
          <p:cNvPr id="30" name="Immagine 29">
            <a:extLst>
              <a:ext uri="{FF2B5EF4-FFF2-40B4-BE49-F238E27FC236}">
                <a16:creationId xmlns:a16="http://schemas.microsoft.com/office/drawing/2014/main" id="{1AC6B09E-9B9D-4B44-9E66-D21D696FBE89}"/>
              </a:ext>
            </a:extLst>
          </p:cNvPr>
          <p:cNvPicPr/>
          <p:nvPr/>
        </p:nvPicPr>
        <p:blipFill>
          <a:blip r:embed="rId3"/>
          <a:stretch/>
        </p:blipFill>
        <p:spPr>
          <a:xfrm>
            <a:off x="5217807" y="1773343"/>
            <a:ext cx="1672560" cy="2867400"/>
          </a:xfrm>
          <a:prstGeom prst="rect">
            <a:avLst/>
          </a:prstGeom>
          <a:ln w="38160">
            <a:solidFill>
              <a:schemeClr val="tx1"/>
            </a:solidFill>
            <a:round/>
          </a:ln>
        </p:spPr>
      </p:pic>
      <p:sp>
        <p:nvSpPr>
          <p:cNvPr id="31" name="CustomShape 5">
            <a:extLst>
              <a:ext uri="{FF2B5EF4-FFF2-40B4-BE49-F238E27FC236}">
                <a16:creationId xmlns:a16="http://schemas.microsoft.com/office/drawing/2014/main" id="{E754CE60-4B3E-BE4D-A97F-38F298782DBF}"/>
              </a:ext>
            </a:extLst>
          </p:cNvPr>
          <p:cNvSpPr/>
          <p:nvPr/>
        </p:nvSpPr>
        <p:spPr>
          <a:xfrm>
            <a:off x="7287120" y="1988518"/>
            <a:ext cx="457200" cy="182880"/>
          </a:xfrm>
          <a:custGeom>
            <a:avLst/>
            <a:gdLst/>
            <a:ahLst/>
            <a:cxnLst/>
            <a:rect l="0" t="0" r="r" b="b"/>
            <a:pathLst>
              <a:path w="1272" h="510">
                <a:moveTo>
                  <a:pt x="0" y="127"/>
                </a:moveTo>
                <a:lnTo>
                  <a:pt x="953" y="127"/>
                </a:lnTo>
                <a:lnTo>
                  <a:pt x="953" y="0"/>
                </a:lnTo>
                <a:lnTo>
                  <a:pt x="1271" y="254"/>
                </a:lnTo>
                <a:lnTo>
                  <a:pt x="953" y="509"/>
                </a:lnTo>
                <a:lnTo>
                  <a:pt x="953" y="381"/>
                </a:lnTo>
                <a:lnTo>
                  <a:pt x="0" y="381"/>
                </a:lnTo>
                <a:lnTo>
                  <a:pt x="0" y="127"/>
                </a:lnTo>
              </a:path>
            </a:pathLst>
          </a:custGeom>
          <a:solidFill>
            <a:srgbClr val="FFFFFF"/>
          </a:solidFill>
          <a:ln>
            <a:solidFill>
              <a:schemeClr val="tx1"/>
            </a:solidFill>
          </a:ln>
        </p:spPr>
        <p:style>
          <a:lnRef idx="0">
            <a:scrgbClr r="0" g="0" b="0"/>
          </a:lnRef>
          <a:fillRef idx="0">
            <a:scrgbClr r="0" g="0" b="0"/>
          </a:fillRef>
          <a:effectRef idx="0">
            <a:scrgbClr r="0" g="0" b="0"/>
          </a:effectRef>
          <a:fontRef idx="minor"/>
        </p:style>
      </p:sp>
      <p:sp>
        <p:nvSpPr>
          <p:cNvPr id="6" name="CasellaDiTesto 5">
            <a:extLst>
              <a:ext uri="{FF2B5EF4-FFF2-40B4-BE49-F238E27FC236}">
                <a16:creationId xmlns:a16="http://schemas.microsoft.com/office/drawing/2014/main" id="{54BF5666-8D4D-874E-85B8-781139C939FA}"/>
              </a:ext>
            </a:extLst>
          </p:cNvPr>
          <p:cNvSpPr txBox="1"/>
          <p:nvPr/>
        </p:nvSpPr>
        <p:spPr>
          <a:xfrm flipH="1">
            <a:off x="2200593" y="5463245"/>
            <a:ext cx="7706987" cy="830997"/>
          </a:xfrm>
          <a:prstGeom prst="rect">
            <a:avLst/>
          </a:prstGeom>
          <a:noFill/>
        </p:spPr>
        <p:txBody>
          <a:bodyPr wrap="square" rtlCol="0">
            <a:spAutoFit/>
          </a:bodyPr>
          <a:lstStyle/>
          <a:p>
            <a:pPr marL="342900" indent="-342900">
              <a:buFontTx/>
              <a:buChar char="-"/>
            </a:pPr>
            <a:r>
              <a:rPr lang="it-IT" sz="2400" dirty="0"/>
              <a:t>Dopo «pulitura» dei dati: 75167 marcatori genomici SNP</a:t>
            </a:r>
          </a:p>
          <a:p>
            <a:pPr marL="342900" indent="-342900">
              <a:buFontTx/>
              <a:buChar char="-"/>
            </a:pPr>
            <a:r>
              <a:rPr lang="it-IT" sz="2400" dirty="0"/>
              <a:t>Sequenziamento completo del DNA mitocondriale</a:t>
            </a:r>
          </a:p>
        </p:txBody>
      </p:sp>
      <p:pic>
        <p:nvPicPr>
          <p:cNvPr id="7" name="Immagine 6">
            <a:extLst>
              <a:ext uri="{FF2B5EF4-FFF2-40B4-BE49-F238E27FC236}">
                <a16:creationId xmlns:a16="http://schemas.microsoft.com/office/drawing/2014/main" id="{B8C69A61-3FEB-F443-A556-C7301627E8A9}"/>
              </a:ext>
            </a:extLst>
          </p:cNvPr>
          <p:cNvPicPr>
            <a:picLocks noChangeAspect="1"/>
          </p:cNvPicPr>
          <p:nvPr/>
        </p:nvPicPr>
        <p:blipFill>
          <a:blip r:embed="rId4"/>
          <a:stretch>
            <a:fillRect/>
          </a:stretch>
        </p:blipFill>
        <p:spPr>
          <a:xfrm>
            <a:off x="7902909" y="1299893"/>
            <a:ext cx="2725755" cy="1663772"/>
          </a:xfrm>
          <a:prstGeom prst="rect">
            <a:avLst/>
          </a:prstGeom>
        </p:spPr>
      </p:pic>
      <p:pic>
        <p:nvPicPr>
          <p:cNvPr id="8" name="Immagine 7">
            <a:extLst>
              <a:ext uri="{FF2B5EF4-FFF2-40B4-BE49-F238E27FC236}">
                <a16:creationId xmlns:a16="http://schemas.microsoft.com/office/drawing/2014/main" id="{AEC0F5EF-1759-EF42-B57F-CD6962F242A0}"/>
              </a:ext>
            </a:extLst>
          </p:cNvPr>
          <p:cNvPicPr>
            <a:picLocks noChangeAspect="1"/>
          </p:cNvPicPr>
          <p:nvPr/>
        </p:nvPicPr>
        <p:blipFill>
          <a:blip r:embed="rId5"/>
          <a:stretch>
            <a:fillRect/>
          </a:stretch>
        </p:blipFill>
        <p:spPr>
          <a:xfrm>
            <a:off x="7980805" y="3426076"/>
            <a:ext cx="2725755" cy="1763564"/>
          </a:xfrm>
          <a:prstGeom prst="rect">
            <a:avLst/>
          </a:prstGeom>
        </p:spPr>
      </p:pic>
      <p:sp>
        <p:nvSpPr>
          <p:cNvPr id="34" name="CustomShape 5">
            <a:extLst>
              <a:ext uri="{FF2B5EF4-FFF2-40B4-BE49-F238E27FC236}">
                <a16:creationId xmlns:a16="http://schemas.microsoft.com/office/drawing/2014/main" id="{D8ECF321-F469-0A41-A685-E5E1C92FC939}"/>
              </a:ext>
            </a:extLst>
          </p:cNvPr>
          <p:cNvSpPr/>
          <p:nvPr/>
        </p:nvSpPr>
        <p:spPr>
          <a:xfrm>
            <a:off x="7287120" y="4100376"/>
            <a:ext cx="457200" cy="182880"/>
          </a:xfrm>
          <a:custGeom>
            <a:avLst/>
            <a:gdLst/>
            <a:ahLst/>
            <a:cxnLst/>
            <a:rect l="0" t="0" r="r" b="b"/>
            <a:pathLst>
              <a:path w="1272" h="510">
                <a:moveTo>
                  <a:pt x="0" y="127"/>
                </a:moveTo>
                <a:lnTo>
                  <a:pt x="953" y="127"/>
                </a:lnTo>
                <a:lnTo>
                  <a:pt x="953" y="0"/>
                </a:lnTo>
                <a:lnTo>
                  <a:pt x="1271" y="254"/>
                </a:lnTo>
                <a:lnTo>
                  <a:pt x="953" y="509"/>
                </a:lnTo>
                <a:lnTo>
                  <a:pt x="953" y="381"/>
                </a:lnTo>
                <a:lnTo>
                  <a:pt x="0" y="381"/>
                </a:lnTo>
                <a:lnTo>
                  <a:pt x="0" y="127"/>
                </a:lnTo>
              </a:path>
            </a:pathLst>
          </a:custGeom>
          <a:solidFill>
            <a:srgbClr val="FFFFFF"/>
          </a:solidFill>
          <a:ln>
            <a:solidFill>
              <a:schemeClr val="tx1"/>
            </a:solidFill>
          </a:ln>
        </p:spPr>
        <p:style>
          <a:lnRef idx="0">
            <a:scrgbClr r="0" g="0" b="0"/>
          </a:lnRef>
          <a:fillRef idx="0">
            <a:scrgbClr r="0" g="0" b="0"/>
          </a:fillRef>
          <a:effectRef idx="0">
            <a:scrgbClr r="0" g="0" b="0"/>
          </a:effectRef>
          <a:fontRef idx="minor"/>
        </p:style>
      </p:sp>
      <p:sp>
        <p:nvSpPr>
          <p:cNvPr id="9" name="CasellaDiTesto 8">
            <a:extLst>
              <a:ext uri="{FF2B5EF4-FFF2-40B4-BE49-F238E27FC236}">
                <a16:creationId xmlns:a16="http://schemas.microsoft.com/office/drawing/2014/main" id="{42C7BC78-15D4-1249-A7EE-42BB7BAF84E8}"/>
              </a:ext>
            </a:extLst>
          </p:cNvPr>
          <p:cNvSpPr txBox="1"/>
          <p:nvPr/>
        </p:nvSpPr>
        <p:spPr>
          <a:xfrm>
            <a:off x="8474062" y="2937503"/>
            <a:ext cx="1583447" cy="369332"/>
          </a:xfrm>
          <a:prstGeom prst="rect">
            <a:avLst/>
          </a:prstGeom>
          <a:noFill/>
        </p:spPr>
        <p:txBody>
          <a:bodyPr wrap="none" rtlCol="0">
            <a:spAutoFit/>
          </a:bodyPr>
          <a:lstStyle/>
          <a:p>
            <a:r>
              <a:rPr lang="it-IT" dirty="0"/>
              <a:t>DNA genomico</a:t>
            </a:r>
          </a:p>
        </p:txBody>
      </p:sp>
      <p:sp>
        <p:nvSpPr>
          <p:cNvPr id="35" name="CasellaDiTesto 34">
            <a:extLst>
              <a:ext uri="{FF2B5EF4-FFF2-40B4-BE49-F238E27FC236}">
                <a16:creationId xmlns:a16="http://schemas.microsoft.com/office/drawing/2014/main" id="{7FD51599-C1E0-7448-9A65-FEF748D6E9AC}"/>
              </a:ext>
            </a:extLst>
          </p:cNvPr>
          <p:cNvSpPr txBox="1"/>
          <p:nvPr/>
        </p:nvSpPr>
        <p:spPr>
          <a:xfrm>
            <a:off x="8551958" y="5128100"/>
            <a:ext cx="1969450" cy="369332"/>
          </a:xfrm>
          <a:prstGeom prst="rect">
            <a:avLst/>
          </a:prstGeom>
          <a:noFill/>
        </p:spPr>
        <p:txBody>
          <a:bodyPr wrap="none" rtlCol="0">
            <a:spAutoFit/>
          </a:bodyPr>
          <a:lstStyle/>
          <a:p>
            <a:r>
              <a:rPr lang="it-IT" dirty="0"/>
              <a:t>DNA mitocondriale</a:t>
            </a:r>
          </a:p>
        </p:txBody>
      </p:sp>
      <p:sp>
        <p:nvSpPr>
          <p:cNvPr id="15" name="CasellaDiTesto 14">
            <a:extLst>
              <a:ext uri="{FF2B5EF4-FFF2-40B4-BE49-F238E27FC236}">
                <a16:creationId xmlns:a16="http://schemas.microsoft.com/office/drawing/2014/main" id="{B20A4227-E134-6749-988B-1AB3D3DB3679}"/>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2843679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676400" y="1295400"/>
            <a:ext cx="8991600" cy="5105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266" name="CasellaDiTesto 7"/>
          <p:cNvSpPr txBox="1">
            <a:spLocks noChangeArrowheads="1"/>
          </p:cNvSpPr>
          <p:nvPr/>
        </p:nvSpPr>
        <p:spPr bwMode="auto">
          <a:xfrm>
            <a:off x="2819400" y="2838450"/>
            <a:ext cx="15128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11267" name="CasellaDiTesto 9"/>
          <p:cNvSpPr txBox="1">
            <a:spLocks noChangeArrowheads="1"/>
          </p:cNvSpPr>
          <p:nvPr/>
        </p:nvSpPr>
        <p:spPr bwMode="auto">
          <a:xfrm>
            <a:off x="2819400" y="4576763"/>
            <a:ext cx="15128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3" name="Rettangolo 2"/>
          <p:cNvSpPr/>
          <p:nvPr/>
        </p:nvSpPr>
        <p:spPr>
          <a:xfrm>
            <a:off x="6400800" y="228600"/>
            <a:ext cx="2518112" cy="584776"/>
          </a:xfrm>
          <a:prstGeom prst="rect">
            <a:avLst/>
          </a:prstGeom>
          <a:noFill/>
          <a:ln>
            <a:noFill/>
          </a:ln>
        </p:spPr>
        <p:txBody>
          <a:bodyPr vert="horz" wrap="square" lIns="91440" tIns="45720" rIns="91440" bIns="45720" numCol="1" anchor="t" anchorCtr="0" compatLnSpc="1">
            <a:prstTxWarp prst="textNoShape">
              <a:avLst/>
            </a:prstTxWarp>
          </a:bodyPr>
          <a:lstStyle/>
          <a:p>
            <a:pPr algn="ctr" eaLnBrk="0" hangingPunct="0"/>
            <a:r>
              <a:rPr lang="it-IT" altLang="ja-JP" sz="4000" b="1" dirty="0" err="1">
                <a:solidFill>
                  <a:schemeClr val="bg1"/>
                </a:solidFill>
                <a:latin typeface="+mj-lt"/>
              </a:rPr>
              <a:t>Sommario</a:t>
            </a:r>
            <a:endParaRPr lang="en-US" sz="4000" b="1" dirty="0">
              <a:solidFill>
                <a:schemeClr val="bg1"/>
              </a:solidFill>
              <a:latin typeface="+mj-lt"/>
            </a:endParaRPr>
          </a:p>
        </p:txBody>
      </p:sp>
      <p:pic>
        <p:nvPicPr>
          <p:cNvPr id="1126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5105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Segnaposto contenuto 2"/>
          <p:cNvSpPr txBox="1">
            <a:spLocks/>
          </p:cNvSpPr>
          <p:nvPr/>
        </p:nvSpPr>
        <p:spPr bwMode="auto">
          <a:xfrm>
            <a:off x="3740726" y="4604402"/>
            <a:ext cx="6871854" cy="79216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it-IT" sz="4000" dirty="0">
                <a:solidFill>
                  <a:srgbClr val="FFFFFF"/>
                </a:solidFill>
                <a:latin typeface="Calibri" charset="0"/>
              </a:rPr>
              <a:t>La biodiversità della Rendena </a:t>
            </a:r>
          </a:p>
          <a:p>
            <a:pPr marL="0" indent="0">
              <a:spcBef>
                <a:spcPct val="20000"/>
              </a:spcBef>
            </a:pPr>
            <a:endParaRPr lang="it-IT" sz="4000" dirty="0">
              <a:solidFill>
                <a:srgbClr val="FFFFFF"/>
              </a:solidFill>
              <a:latin typeface="Calibri" charset="0"/>
            </a:endParaRPr>
          </a:p>
        </p:txBody>
      </p:sp>
      <p:sp>
        <p:nvSpPr>
          <p:cNvPr id="9" name="CasellaDiTesto 8">
            <a:extLst>
              <a:ext uri="{FF2B5EF4-FFF2-40B4-BE49-F238E27FC236}">
                <a16:creationId xmlns:a16="http://schemas.microsoft.com/office/drawing/2014/main" id="{1FE05E3F-21A4-3F42-A794-5B7445F9B416}"/>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3372496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0224BBC-D979-1B49-B97F-2F544B534927}"/>
              </a:ext>
            </a:extLst>
          </p:cNvPr>
          <p:cNvSpPr/>
          <p:nvPr/>
        </p:nvSpPr>
        <p:spPr>
          <a:xfrm>
            <a:off x="445628" y="1696587"/>
            <a:ext cx="4604209"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Runs</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 of </a:t>
            </a:r>
            <a:r>
              <a:rPr lang="it-IT" sz="28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homozygosity</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it-IT" sz="28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ROHs</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endParaRPr lang="it-IT" sz="2800" i="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14181150-DC56-244D-B7CB-FBDC943330E6}"/>
              </a:ext>
            </a:extLst>
          </p:cNvPr>
          <p:cNvSpPr txBox="1"/>
          <p:nvPr/>
        </p:nvSpPr>
        <p:spPr>
          <a:xfrm>
            <a:off x="8383074" y="6473852"/>
            <a:ext cx="3312445" cy="369332"/>
          </a:xfrm>
          <a:prstGeom prst="rect">
            <a:avLst/>
          </a:prstGeom>
          <a:noFill/>
        </p:spPr>
        <p:txBody>
          <a:bodyPr wrap="none" rtlCol="0">
            <a:spAutoFit/>
          </a:bodyPr>
          <a:lstStyle/>
          <a:p>
            <a:r>
              <a:rPr lang="en-GB" dirty="0"/>
              <a:t>Software: PLINK; R [</a:t>
            </a:r>
            <a:r>
              <a:rPr lang="en-GB" dirty="0" err="1"/>
              <a:t>DetectRUNS</a:t>
            </a:r>
            <a:r>
              <a:rPr lang="en-GB" dirty="0"/>
              <a:t>]</a:t>
            </a:r>
          </a:p>
        </p:txBody>
      </p:sp>
      <p:sp>
        <p:nvSpPr>
          <p:cNvPr id="5" name="CasellaDiTesto 4">
            <a:extLst>
              <a:ext uri="{FF2B5EF4-FFF2-40B4-BE49-F238E27FC236}">
                <a16:creationId xmlns:a16="http://schemas.microsoft.com/office/drawing/2014/main" id="{3ED37F8D-1CCA-9549-8EC9-459DBF1DF215}"/>
              </a:ext>
            </a:extLst>
          </p:cNvPr>
          <p:cNvSpPr txBox="1"/>
          <p:nvPr/>
        </p:nvSpPr>
        <p:spPr>
          <a:xfrm>
            <a:off x="3422073" y="235527"/>
            <a:ext cx="4604209" cy="707886"/>
          </a:xfrm>
          <a:prstGeom prst="rect">
            <a:avLst/>
          </a:prstGeom>
          <a:noFill/>
        </p:spPr>
        <p:txBody>
          <a:bodyPr wrap="none" rtlCol="0">
            <a:spAutoFit/>
          </a:bodyPr>
          <a:lstStyle/>
          <a:p>
            <a:r>
              <a:rPr lang="it-IT" sz="4000" dirty="0"/>
              <a:t>Stima dell’</a:t>
            </a:r>
            <a:r>
              <a:rPr lang="it-IT" sz="4000" dirty="0" err="1"/>
              <a:t>inbreeding</a:t>
            </a:r>
            <a:endParaRPr lang="it-IT" sz="4000" dirty="0"/>
          </a:p>
        </p:txBody>
      </p:sp>
      <mc:AlternateContent xmlns:mc="http://schemas.openxmlformats.org/markup-compatibility/2006">
        <mc:Choice xmlns:a14="http://schemas.microsoft.com/office/drawing/2010/main" Requires="a14">
          <p:sp>
            <p:nvSpPr>
              <p:cNvPr id="6" name="Rettangolo 5">
                <a:extLst>
                  <a:ext uri="{FF2B5EF4-FFF2-40B4-BE49-F238E27FC236}">
                    <a16:creationId xmlns:a16="http://schemas.microsoft.com/office/drawing/2014/main" id="{1FC61DEA-9193-484E-A604-4E8FEA644AD1}"/>
                  </a:ext>
                </a:extLst>
              </p:cNvPr>
              <p:cNvSpPr/>
              <p:nvPr/>
            </p:nvSpPr>
            <p:spPr>
              <a:xfrm>
                <a:off x="-298018" y="2836027"/>
                <a:ext cx="5347855" cy="1930657"/>
              </a:xfrm>
              <a:prstGeom prst="rect">
                <a:avLst/>
              </a:prstGeom>
            </p:spPr>
            <p:txBody>
              <a:bodyPr wrap="square">
                <a:spAutoFit/>
              </a:bodyPr>
              <a:lstStyle/>
              <a:p>
                <a:pPr marL="865188" lvl="2" indent="-179388" algn="just">
                  <a:lnSpc>
                    <a:spcPct val="150000"/>
                  </a:lnSpc>
                  <a:buClr>
                    <a:srgbClr val="D8A915"/>
                  </a:buClr>
                  <a:buFont typeface="Wingdings" pitchFamily="2" charset="2"/>
                  <a:buChar char="Ø"/>
                  <a:defRPr/>
                </a:pPr>
                <a:r>
                  <a:rPr lang="en-GB" sz="2400" b="1" dirty="0" err="1">
                    <a:solidFill>
                      <a:srgbClr val="666666"/>
                    </a:solidFill>
                    <a:cs typeface="Arial" pitchFamily="34" charset="0"/>
                  </a:rPr>
                  <a:t>Segmenti</a:t>
                </a:r>
                <a:r>
                  <a:rPr lang="en-GB" sz="2400" b="1" dirty="0">
                    <a:solidFill>
                      <a:srgbClr val="666666"/>
                    </a:solidFill>
                    <a:cs typeface="Arial" pitchFamily="34" charset="0"/>
                  </a:rPr>
                  <a:t> </a:t>
                </a:r>
                <a:r>
                  <a:rPr lang="en-GB" sz="2400" b="1" dirty="0" err="1">
                    <a:solidFill>
                      <a:srgbClr val="666666"/>
                    </a:solidFill>
                    <a:cs typeface="Arial" pitchFamily="34" charset="0"/>
                  </a:rPr>
                  <a:t>contigui</a:t>
                </a:r>
                <a:r>
                  <a:rPr lang="en-GB" sz="2400" b="1" dirty="0">
                    <a:solidFill>
                      <a:srgbClr val="666666"/>
                    </a:solidFill>
                    <a:cs typeface="Arial" pitchFamily="34" charset="0"/>
                  </a:rPr>
                  <a:t> di </a:t>
                </a:r>
                <a:r>
                  <a:rPr lang="en-GB" sz="2400" b="1" dirty="0" err="1">
                    <a:solidFill>
                      <a:srgbClr val="666666"/>
                    </a:solidFill>
                    <a:cs typeface="Arial" pitchFamily="34" charset="0"/>
                  </a:rPr>
                  <a:t>omozigosi</a:t>
                </a:r>
                <a:r>
                  <a:rPr lang="en-GB" sz="2400" b="1" dirty="0">
                    <a:solidFill>
                      <a:srgbClr val="666666"/>
                    </a:solidFill>
                    <a:cs typeface="Arial" pitchFamily="34" charset="0"/>
                  </a:rPr>
                  <a:t> </a:t>
                </a:r>
                <a:r>
                  <a:rPr lang="en-GB" sz="2400" b="1" dirty="0" err="1">
                    <a:solidFill>
                      <a:srgbClr val="666666"/>
                    </a:solidFill>
                    <a:cs typeface="Arial" pitchFamily="34" charset="0"/>
                  </a:rPr>
                  <a:t>nel</a:t>
                </a:r>
                <a:r>
                  <a:rPr lang="en-GB" sz="2400" b="1" dirty="0">
                    <a:solidFill>
                      <a:srgbClr val="666666"/>
                    </a:solidFill>
                    <a:cs typeface="Arial" pitchFamily="34" charset="0"/>
                  </a:rPr>
                  <a:t> </a:t>
                </a:r>
                <a:r>
                  <a:rPr lang="en-GB" sz="2400" b="1" dirty="0" err="1">
                    <a:solidFill>
                      <a:srgbClr val="666666"/>
                    </a:solidFill>
                    <a:cs typeface="Arial" pitchFamily="34" charset="0"/>
                  </a:rPr>
                  <a:t>genoma</a:t>
                </a:r>
                <a:endParaRPr lang="en-GB" sz="2400" b="1" dirty="0">
                  <a:solidFill>
                    <a:srgbClr val="666666"/>
                  </a:solidFill>
                  <a:cs typeface="Arial" pitchFamily="34" charset="0"/>
                </a:endParaRPr>
              </a:p>
              <a:p>
                <a:pPr marL="865188" lvl="2" indent="-179388" algn="just">
                  <a:lnSpc>
                    <a:spcPct val="150000"/>
                  </a:lnSpc>
                  <a:buClr>
                    <a:srgbClr val="D8A915"/>
                  </a:buClr>
                  <a:buFont typeface="Wingdings" pitchFamily="2" charset="2"/>
                  <a:buChar char="Ø"/>
                  <a:defRPr/>
                </a:pPr>
                <a:r>
                  <a:rPr lang="en-GB" sz="2400" b="1" dirty="0">
                    <a:solidFill>
                      <a:srgbClr val="666666"/>
                    </a:solidFill>
                    <a:cs typeface="Arial" pitchFamily="34" charset="0"/>
                  </a:rPr>
                  <a:t>Inbreeding (F</a:t>
                </a:r>
                <a:r>
                  <a:rPr lang="en-GB" sz="2400" b="1" baseline="-25000" dirty="0">
                    <a:solidFill>
                      <a:srgbClr val="666666"/>
                    </a:solidFill>
                    <a:cs typeface="Arial" pitchFamily="34" charset="0"/>
                  </a:rPr>
                  <a:t>ROH</a:t>
                </a:r>
                <a:r>
                  <a:rPr lang="en-GB" sz="2400" b="1" dirty="0">
                    <a:solidFill>
                      <a:srgbClr val="666666"/>
                    </a:solidFill>
                    <a:cs typeface="Arial" pitchFamily="34" charset="0"/>
                  </a:rPr>
                  <a:t>)   ﻿</a:t>
                </a:r>
                <a14:m>
                  <m:oMath xmlns:m="http://schemas.openxmlformats.org/officeDocument/2006/math">
                    <m:r>
                      <a:rPr lang="it-IT" sz="2400" b="1">
                        <a:solidFill>
                          <a:srgbClr val="666666"/>
                        </a:solidFill>
                        <a:latin typeface="Cambria Math" panose="02040503050406030204" pitchFamily="18" charset="0"/>
                        <a:cs typeface="Arial" pitchFamily="34" charset="0"/>
                      </a:rPr>
                      <m:t>𝐅</m:t>
                    </m:r>
                    <m:r>
                      <a:rPr lang="it-IT" sz="2400" b="1" baseline="-25000">
                        <a:solidFill>
                          <a:srgbClr val="666666"/>
                        </a:solidFill>
                        <a:latin typeface="Cambria Math" panose="02040503050406030204" pitchFamily="18" charset="0"/>
                        <a:cs typeface="Arial" pitchFamily="34" charset="0"/>
                      </a:rPr>
                      <m:t>𝐑𝐎𝐇</m:t>
                    </m:r>
                    <m:r>
                      <a:rPr lang="it-IT" sz="2400" b="1">
                        <a:solidFill>
                          <a:srgbClr val="666666"/>
                        </a:solidFill>
                        <a:latin typeface="Cambria Math" panose="02040503050406030204" pitchFamily="18" charset="0"/>
                        <a:cs typeface="Arial" pitchFamily="34" charset="0"/>
                      </a:rPr>
                      <m:t>= </m:t>
                    </m:r>
                    <m:f>
                      <m:fPr>
                        <m:ctrlPr>
                          <a:rPr lang="en-GB" sz="2400" b="1" i="1">
                            <a:solidFill>
                              <a:srgbClr val="666666"/>
                            </a:solidFill>
                            <a:latin typeface="Cambria Math" panose="02040503050406030204" pitchFamily="18" charset="0"/>
                            <a:cs typeface="Arial" pitchFamily="34" charset="0"/>
                          </a:rPr>
                        </m:ctrlPr>
                      </m:fPr>
                      <m:num>
                        <m:r>
                          <a:rPr lang="it-IT" sz="2400" b="1" i="1">
                            <a:solidFill>
                              <a:srgbClr val="666666"/>
                            </a:solidFill>
                            <a:latin typeface="Cambria Math" panose="02040503050406030204" pitchFamily="18" charset="0"/>
                            <a:cs typeface="Arial" pitchFamily="34" charset="0"/>
                          </a:rPr>
                          <m:t>𝑳</m:t>
                        </m:r>
                        <m:r>
                          <a:rPr lang="it-IT" sz="2400" b="1" i="1" baseline="-25000">
                            <a:solidFill>
                              <a:srgbClr val="666666"/>
                            </a:solidFill>
                            <a:latin typeface="Cambria Math" panose="02040503050406030204" pitchFamily="18" charset="0"/>
                            <a:cs typeface="Arial" pitchFamily="34" charset="0"/>
                          </a:rPr>
                          <m:t>𝑹𝑶𝑯</m:t>
                        </m:r>
                      </m:num>
                      <m:den>
                        <m:r>
                          <a:rPr lang="it-IT" sz="2400" b="1" i="1">
                            <a:solidFill>
                              <a:srgbClr val="666666"/>
                            </a:solidFill>
                            <a:latin typeface="Cambria Math" panose="02040503050406030204" pitchFamily="18" charset="0"/>
                            <a:cs typeface="Arial" pitchFamily="34" charset="0"/>
                          </a:rPr>
                          <m:t>𝑳</m:t>
                        </m:r>
                        <m:r>
                          <a:rPr lang="it-IT" sz="2400" b="1" i="1" baseline="-25000">
                            <a:solidFill>
                              <a:srgbClr val="666666"/>
                            </a:solidFill>
                            <a:latin typeface="Cambria Math" panose="02040503050406030204" pitchFamily="18" charset="0"/>
                            <a:cs typeface="Arial" pitchFamily="34" charset="0"/>
                          </a:rPr>
                          <m:t>𝑨𝑼𝑻𝑶</m:t>
                        </m:r>
                      </m:den>
                    </m:f>
                  </m:oMath>
                </a14:m>
                <a:endParaRPr lang="it-IT" sz="2400" dirty="0"/>
              </a:p>
            </p:txBody>
          </p:sp>
        </mc:Choice>
        <mc:Fallback>
          <p:sp>
            <p:nvSpPr>
              <p:cNvPr id="6" name="Rettangolo 5">
                <a:extLst>
                  <a:ext uri="{FF2B5EF4-FFF2-40B4-BE49-F238E27FC236}">
                    <a16:creationId xmlns:a16="http://schemas.microsoft.com/office/drawing/2014/main" id="{1FC61DEA-9193-484E-A604-4E8FEA644AD1}"/>
                  </a:ext>
                </a:extLst>
              </p:cNvPr>
              <p:cNvSpPr>
                <a:spLocks noRot="1" noChangeAspect="1" noMove="1" noResize="1" noEditPoints="1" noAdjustHandles="1" noChangeArrowheads="1" noChangeShapeType="1" noTextEdit="1"/>
              </p:cNvSpPr>
              <p:nvPr/>
            </p:nvSpPr>
            <p:spPr>
              <a:xfrm>
                <a:off x="-298018" y="2836027"/>
                <a:ext cx="5347855" cy="1930657"/>
              </a:xfrm>
              <a:prstGeom prst="rect">
                <a:avLst/>
              </a:prstGeom>
              <a:blipFill>
                <a:blip r:embed="rId2"/>
                <a:stretch>
                  <a:fillRect r="-1663" b="-2614"/>
                </a:stretch>
              </a:blipFill>
            </p:spPr>
            <p:txBody>
              <a:bodyPr/>
              <a:lstStyle/>
              <a:p>
                <a:r>
                  <a:rPr lang="it-IT">
                    <a:noFill/>
                  </a:rPr>
                  <a:t> </a:t>
                </a:r>
              </a:p>
            </p:txBody>
          </p:sp>
        </mc:Fallback>
      </mc:AlternateContent>
      <p:sp>
        <p:nvSpPr>
          <p:cNvPr id="15" name="CasellaDiTesto 14">
            <a:extLst>
              <a:ext uri="{FF2B5EF4-FFF2-40B4-BE49-F238E27FC236}">
                <a16:creationId xmlns:a16="http://schemas.microsoft.com/office/drawing/2014/main" id="{621E53A3-DA2C-A34A-AD78-556D2E91FE50}"/>
              </a:ext>
            </a:extLst>
          </p:cNvPr>
          <p:cNvSpPr txBox="1">
            <a:spLocks noChangeArrowheads="1"/>
          </p:cNvSpPr>
          <p:nvPr/>
        </p:nvSpPr>
        <p:spPr bwMode="auto">
          <a:xfrm>
            <a:off x="1624823"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pic>
        <p:nvPicPr>
          <p:cNvPr id="3" name="Immagine 2">
            <a:extLst>
              <a:ext uri="{FF2B5EF4-FFF2-40B4-BE49-F238E27FC236}">
                <a16:creationId xmlns:a16="http://schemas.microsoft.com/office/drawing/2014/main" id="{9EA5D0E4-1B4F-CE4E-8F13-62FD359FAD8E}"/>
              </a:ext>
            </a:extLst>
          </p:cNvPr>
          <p:cNvPicPr>
            <a:picLocks noChangeAspect="1"/>
          </p:cNvPicPr>
          <p:nvPr/>
        </p:nvPicPr>
        <p:blipFill>
          <a:blip r:embed="rId3"/>
          <a:stretch>
            <a:fillRect/>
          </a:stretch>
        </p:blipFill>
        <p:spPr>
          <a:xfrm>
            <a:off x="5517373" y="991064"/>
            <a:ext cx="5775955" cy="4271401"/>
          </a:xfrm>
          <a:prstGeom prst="rect">
            <a:avLst/>
          </a:prstGeom>
        </p:spPr>
      </p:pic>
    </p:spTree>
    <p:extLst>
      <p:ext uri="{BB962C8B-B14F-4D97-AF65-F5344CB8AC3E}">
        <p14:creationId xmlns:p14="http://schemas.microsoft.com/office/powerpoint/2010/main" val="101080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9B6EFEE-85AB-EF48-8497-E17FD6E565E4}"/>
              </a:ext>
            </a:extLst>
          </p:cNvPr>
          <p:cNvSpPr txBox="1"/>
          <p:nvPr/>
        </p:nvSpPr>
        <p:spPr>
          <a:xfrm>
            <a:off x="4531360" y="347213"/>
            <a:ext cx="2021900" cy="584775"/>
          </a:xfrm>
          <a:prstGeom prst="rect">
            <a:avLst/>
          </a:prstGeom>
          <a:noFill/>
        </p:spPr>
        <p:txBody>
          <a:bodyPr wrap="none" rtlCol="0">
            <a:spAutoFit/>
          </a:bodyPr>
          <a:lstStyle/>
          <a:p>
            <a:r>
              <a:rPr lang="it-IT" sz="3200" b="1" dirty="0" err="1"/>
              <a:t>Inbreeding</a:t>
            </a:r>
            <a:endParaRPr lang="it-IT" sz="3200" b="1" dirty="0"/>
          </a:p>
        </p:txBody>
      </p:sp>
      <p:pic>
        <p:nvPicPr>
          <p:cNvPr id="7" name="Immagine 6">
            <a:extLst>
              <a:ext uri="{FF2B5EF4-FFF2-40B4-BE49-F238E27FC236}">
                <a16:creationId xmlns:a16="http://schemas.microsoft.com/office/drawing/2014/main" id="{BC5A0D80-A71B-6447-AE86-DEF3B9637B8B}"/>
              </a:ext>
            </a:extLst>
          </p:cNvPr>
          <p:cNvPicPr>
            <a:picLocks noChangeAspect="1"/>
          </p:cNvPicPr>
          <p:nvPr/>
        </p:nvPicPr>
        <p:blipFill>
          <a:blip r:embed="rId2"/>
          <a:stretch>
            <a:fillRect/>
          </a:stretch>
        </p:blipFill>
        <p:spPr>
          <a:xfrm>
            <a:off x="2362201" y="1295401"/>
            <a:ext cx="7543800" cy="4922998"/>
          </a:xfrm>
          <a:prstGeom prst="rect">
            <a:avLst/>
          </a:prstGeom>
        </p:spPr>
      </p:pic>
      <p:sp>
        <p:nvSpPr>
          <p:cNvPr id="5" name="Fumetto 2 4">
            <a:extLst>
              <a:ext uri="{FF2B5EF4-FFF2-40B4-BE49-F238E27FC236}">
                <a16:creationId xmlns:a16="http://schemas.microsoft.com/office/drawing/2014/main" id="{FA7B2E00-1FD1-8748-91E9-F06A07C4D22E}"/>
              </a:ext>
            </a:extLst>
          </p:cNvPr>
          <p:cNvSpPr/>
          <p:nvPr/>
        </p:nvSpPr>
        <p:spPr>
          <a:xfrm>
            <a:off x="7543801" y="4388370"/>
            <a:ext cx="838199" cy="402982"/>
          </a:xfrm>
          <a:prstGeom prst="wedgeRoundRectCallout">
            <a:avLst>
              <a:gd name="adj1" fmla="val -45692"/>
              <a:gd name="adj2" fmla="val 114577"/>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Bruna</a:t>
            </a:r>
          </a:p>
        </p:txBody>
      </p:sp>
      <p:sp>
        <p:nvSpPr>
          <p:cNvPr id="6" name="Fumetto 2 5">
            <a:extLst>
              <a:ext uri="{FF2B5EF4-FFF2-40B4-BE49-F238E27FC236}">
                <a16:creationId xmlns:a16="http://schemas.microsoft.com/office/drawing/2014/main" id="{1366FAC6-FF44-1A48-89A4-499AA2D92167}"/>
              </a:ext>
            </a:extLst>
          </p:cNvPr>
          <p:cNvSpPr/>
          <p:nvPr/>
        </p:nvSpPr>
        <p:spPr>
          <a:xfrm>
            <a:off x="5715001" y="4668905"/>
            <a:ext cx="1142999" cy="402982"/>
          </a:xfrm>
          <a:prstGeom prst="wedgeRoundRectCallout">
            <a:avLst>
              <a:gd name="adj1" fmla="val 53921"/>
              <a:gd name="adj2" fmla="val 8853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Rendena</a:t>
            </a:r>
          </a:p>
        </p:txBody>
      </p:sp>
      <p:sp>
        <p:nvSpPr>
          <p:cNvPr id="8" name="Fumetto 2 7">
            <a:extLst>
              <a:ext uri="{FF2B5EF4-FFF2-40B4-BE49-F238E27FC236}">
                <a16:creationId xmlns:a16="http://schemas.microsoft.com/office/drawing/2014/main" id="{9804A847-91BB-8E4C-A2C8-6E172B8C8276}"/>
              </a:ext>
            </a:extLst>
          </p:cNvPr>
          <p:cNvSpPr/>
          <p:nvPr/>
        </p:nvSpPr>
        <p:spPr>
          <a:xfrm>
            <a:off x="6546332" y="4186879"/>
            <a:ext cx="921268" cy="402982"/>
          </a:xfrm>
          <a:prstGeom prst="wedgeRoundRectCallout">
            <a:avLst>
              <a:gd name="adj1" fmla="val 46182"/>
              <a:gd name="adj2" fmla="val 185253"/>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Frisona</a:t>
            </a:r>
          </a:p>
        </p:txBody>
      </p:sp>
      <p:sp>
        <p:nvSpPr>
          <p:cNvPr id="10" name="CasellaDiTesto 9">
            <a:extLst>
              <a:ext uri="{FF2B5EF4-FFF2-40B4-BE49-F238E27FC236}">
                <a16:creationId xmlns:a16="http://schemas.microsoft.com/office/drawing/2014/main" id="{77657CB4-7368-1B44-96E0-BB8AF00222EA}"/>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pic>
        <p:nvPicPr>
          <p:cNvPr id="11" name="Immagine 10" descr="Immagine che contiene erba, esterni, mucca, campo&#10;&#10;Descrizione generata automaticamente">
            <a:extLst>
              <a:ext uri="{FF2B5EF4-FFF2-40B4-BE49-F238E27FC236}">
                <a16:creationId xmlns:a16="http://schemas.microsoft.com/office/drawing/2014/main" id="{E4B7C39E-EBFB-5E42-BC14-09500DE5194C}"/>
              </a:ext>
            </a:extLst>
          </p:cNvPr>
          <p:cNvPicPr>
            <a:picLocks noChangeAspect="1"/>
          </p:cNvPicPr>
          <p:nvPr/>
        </p:nvPicPr>
        <p:blipFill rotWithShape="1">
          <a:blip r:embed="rId3"/>
          <a:srcRect l="38269" t="42868" r="29878" b="24862"/>
          <a:stretch/>
        </p:blipFill>
        <p:spPr>
          <a:xfrm>
            <a:off x="751923" y="1295401"/>
            <a:ext cx="3068152" cy="2331312"/>
          </a:xfrm>
          <a:prstGeom prst="ellipse">
            <a:avLst/>
          </a:prstGeom>
          <a:ln>
            <a:solidFill>
              <a:schemeClr val="tx1"/>
            </a:solidFill>
          </a:ln>
        </p:spPr>
      </p:pic>
      <p:sp>
        <p:nvSpPr>
          <p:cNvPr id="3" name="CasellaDiTesto 2">
            <a:extLst>
              <a:ext uri="{FF2B5EF4-FFF2-40B4-BE49-F238E27FC236}">
                <a16:creationId xmlns:a16="http://schemas.microsoft.com/office/drawing/2014/main" id="{306B23B4-84E1-F74F-86AA-E16B654D2CEC}"/>
              </a:ext>
            </a:extLst>
          </p:cNvPr>
          <p:cNvSpPr txBox="1"/>
          <p:nvPr/>
        </p:nvSpPr>
        <p:spPr>
          <a:xfrm>
            <a:off x="751923" y="3626713"/>
            <a:ext cx="1479892" cy="369332"/>
          </a:xfrm>
          <a:prstGeom prst="rect">
            <a:avLst/>
          </a:prstGeom>
          <a:noFill/>
        </p:spPr>
        <p:txBody>
          <a:bodyPr wrap="none" rtlCol="0">
            <a:spAutoFit/>
          </a:bodyPr>
          <a:lstStyle/>
          <a:p>
            <a:r>
              <a:rPr lang="it-IT" dirty="0"/>
              <a:t>Elisa </a:t>
            </a:r>
            <a:r>
              <a:rPr lang="it-IT" dirty="0" err="1"/>
              <a:t>Somenzi</a:t>
            </a:r>
            <a:endParaRPr lang="it-IT" dirty="0"/>
          </a:p>
        </p:txBody>
      </p:sp>
    </p:spTree>
    <p:extLst>
      <p:ext uri="{BB962C8B-B14F-4D97-AF65-F5344CB8AC3E}">
        <p14:creationId xmlns:p14="http://schemas.microsoft.com/office/powerpoint/2010/main" val="1675749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0224BBC-D979-1B49-B97F-2F544B534927}"/>
              </a:ext>
            </a:extLst>
          </p:cNvPr>
          <p:cNvSpPr/>
          <p:nvPr/>
        </p:nvSpPr>
        <p:spPr>
          <a:xfrm>
            <a:off x="0" y="0"/>
            <a:ext cx="1219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Inbreeding</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 dei singoli animali campionati</a:t>
            </a:r>
          </a:p>
        </p:txBody>
      </p:sp>
      <p:pic>
        <p:nvPicPr>
          <p:cNvPr id="6" name="Immagine 5">
            <a:extLst>
              <a:ext uri="{FF2B5EF4-FFF2-40B4-BE49-F238E27FC236}">
                <a16:creationId xmlns:a16="http://schemas.microsoft.com/office/drawing/2014/main" id="{A05821E2-AE38-5A4F-9D0C-368AEFA8D0C4}"/>
              </a:ext>
            </a:extLst>
          </p:cNvPr>
          <p:cNvPicPr>
            <a:picLocks noChangeAspect="1"/>
          </p:cNvPicPr>
          <p:nvPr/>
        </p:nvPicPr>
        <p:blipFill>
          <a:blip r:embed="rId2"/>
          <a:stretch>
            <a:fillRect/>
          </a:stretch>
        </p:blipFill>
        <p:spPr>
          <a:xfrm>
            <a:off x="-22578" y="1148637"/>
            <a:ext cx="12192000" cy="3048000"/>
          </a:xfrm>
          <a:prstGeom prst="rect">
            <a:avLst/>
          </a:prstGeom>
        </p:spPr>
      </p:pic>
      <p:sp>
        <p:nvSpPr>
          <p:cNvPr id="7" name="CasellaDiTesto 6">
            <a:extLst>
              <a:ext uri="{FF2B5EF4-FFF2-40B4-BE49-F238E27FC236}">
                <a16:creationId xmlns:a16="http://schemas.microsoft.com/office/drawing/2014/main" id="{7138D02E-914A-DF4F-8E40-AA9A186984D4}"/>
              </a:ext>
            </a:extLst>
          </p:cNvPr>
          <p:cNvSpPr txBox="1"/>
          <p:nvPr/>
        </p:nvSpPr>
        <p:spPr>
          <a:xfrm>
            <a:off x="24550" y="4271042"/>
            <a:ext cx="9197005" cy="369332"/>
          </a:xfrm>
          <a:prstGeom prst="rect">
            <a:avLst/>
          </a:prstGeom>
          <a:noFill/>
        </p:spPr>
        <p:txBody>
          <a:bodyPr wrap="none" rtlCol="0">
            <a:spAutoFit/>
          </a:bodyPr>
          <a:lstStyle/>
          <a:p>
            <a:r>
              <a:rPr lang="en-GB" i="1" dirty="0"/>
              <a:t>Inbreeding level of the population sampled in year 2000 (green bars) and in year 2018 (red bars)</a:t>
            </a:r>
          </a:p>
        </p:txBody>
      </p:sp>
      <p:sp>
        <p:nvSpPr>
          <p:cNvPr id="5" name="CasellaDiTesto 4">
            <a:extLst>
              <a:ext uri="{FF2B5EF4-FFF2-40B4-BE49-F238E27FC236}">
                <a16:creationId xmlns:a16="http://schemas.microsoft.com/office/drawing/2014/main" id="{EFDC66FE-D774-6148-BF71-83F0059E0886}"/>
              </a:ext>
            </a:extLst>
          </p:cNvPr>
          <p:cNvSpPr txBox="1"/>
          <p:nvPr/>
        </p:nvSpPr>
        <p:spPr>
          <a:xfrm>
            <a:off x="10828394" y="6488668"/>
            <a:ext cx="1265924" cy="369332"/>
          </a:xfrm>
          <a:prstGeom prst="rect">
            <a:avLst/>
          </a:prstGeom>
          <a:noFill/>
        </p:spPr>
        <p:txBody>
          <a:bodyPr wrap="none" rtlCol="0">
            <a:spAutoFit/>
          </a:bodyPr>
          <a:lstStyle/>
          <a:p>
            <a:r>
              <a:rPr lang="en-GB" dirty="0"/>
              <a:t>Software: R</a:t>
            </a:r>
          </a:p>
        </p:txBody>
      </p:sp>
      <p:graphicFrame>
        <p:nvGraphicFramePr>
          <p:cNvPr id="8" name="Tabella 23">
            <a:extLst>
              <a:ext uri="{FF2B5EF4-FFF2-40B4-BE49-F238E27FC236}">
                <a16:creationId xmlns:a16="http://schemas.microsoft.com/office/drawing/2014/main" id="{BFA3784D-373A-C249-B28E-933C0F1799AA}"/>
              </a:ext>
            </a:extLst>
          </p:cNvPr>
          <p:cNvGraphicFramePr>
            <a:graphicFrameLocks noGrp="1"/>
          </p:cNvGraphicFramePr>
          <p:nvPr>
            <p:extLst>
              <p:ext uri="{D42A27DB-BD31-4B8C-83A1-F6EECF244321}">
                <p14:modId xmlns:p14="http://schemas.microsoft.com/office/powerpoint/2010/main" val="248966143"/>
              </p:ext>
            </p:extLst>
          </p:nvPr>
        </p:nvGraphicFramePr>
        <p:xfrm>
          <a:off x="3294365" y="4835236"/>
          <a:ext cx="4964995" cy="1404050"/>
        </p:xfrm>
        <a:graphic>
          <a:graphicData uri="http://schemas.openxmlformats.org/drawingml/2006/table">
            <a:tbl>
              <a:tblPr firstRow="1" bandRow="1">
                <a:tableStyleId>{93296810-A885-4BE3-A3E7-6D5BEEA58F35}</a:tableStyleId>
              </a:tblPr>
              <a:tblGrid>
                <a:gridCol w="1352084">
                  <a:extLst>
                    <a:ext uri="{9D8B030D-6E8A-4147-A177-3AD203B41FA5}">
                      <a16:colId xmlns:a16="http://schemas.microsoft.com/office/drawing/2014/main" val="4033331508"/>
                    </a:ext>
                  </a:extLst>
                </a:gridCol>
                <a:gridCol w="1249293">
                  <a:extLst>
                    <a:ext uri="{9D8B030D-6E8A-4147-A177-3AD203B41FA5}">
                      <a16:colId xmlns:a16="http://schemas.microsoft.com/office/drawing/2014/main" val="2633365573"/>
                    </a:ext>
                  </a:extLst>
                </a:gridCol>
                <a:gridCol w="2363618">
                  <a:extLst>
                    <a:ext uri="{9D8B030D-6E8A-4147-A177-3AD203B41FA5}">
                      <a16:colId xmlns:a16="http://schemas.microsoft.com/office/drawing/2014/main" val="3763128455"/>
                    </a:ext>
                  </a:extLst>
                </a:gridCol>
              </a:tblGrid>
              <a:tr h="620606">
                <a:tc gridSpan="3">
                  <a:txBody>
                    <a:bodyPr/>
                    <a:lstStyle/>
                    <a:p>
                      <a:pPr algn="ctr"/>
                      <a:r>
                        <a:rPr lang="en-GB" dirty="0">
                          <a:solidFill>
                            <a:schemeClr val="tx1"/>
                          </a:solidFill>
                        </a:rPr>
                        <a:t>Inbreeding values</a:t>
                      </a:r>
                    </a:p>
                  </a:txBody>
                  <a:tcPr anchor="ctr"/>
                </a:tc>
                <a:tc hMerge="1">
                  <a:txBody>
                    <a:bodyPr/>
                    <a:lstStyle/>
                    <a:p>
                      <a:endParaRPr lang="en-GB" sz="1400" dirty="0"/>
                    </a:p>
                  </a:txBody>
                  <a:tcPr>
                    <a:solidFill>
                      <a:schemeClr val="accent6"/>
                    </a:solidFill>
                  </a:tcPr>
                </a:tc>
                <a:tc hMerge="1">
                  <a:txBody>
                    <a:bodyPr/>
                    <a:lstStyle/>
                    <a:p>
                      <a:endParaRPr lang="en-GB" sz="1400" dirty="0"/>
                    </a:p>
                  </a:txBody>
                  <a:tcPr>
                    <a:solidFill>
                      <a:schemeClr val="accent6"/>
                    </a:solidFill>
                  </a:tcPr>
                </a:tc>
                <a:extLst>
                  <a:ext uri="{0D108BD9-81ED-4DB2-BD59-A6C34878D82A}">
                    <a16:rowId xmlns:a16="http://schemas.microsoft.com/office/drawing/2014/main" val="1539561852"/>
                  </a:ext>
                </a:extLst>
              </a:tr>
              <a:tr h="391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YEAR 2000</a:t>
                      </a:r>
                      <a:endParaRPr lang="en-GB"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YEAR 2018 </a:t>
                      </a:r>
                      <a:endParaRPr lang="en-GB" sz="1800" dirty="0">
                        <a:latin typeface="+mn-lt"/>
                      </a:endParaRPr>
                    </a:p>
                  </a:txBody>
                  <a:tcPr/>
                </a:tc>
                <a:tc>
                  <a:txBody>
                    <a:bodyPr/>
                    <a:lstStyle/>
                    <a:p>
                      <a:r>
                        <a:rPr lang="en-GB" sz="1800" dirty="0"/>
                        <a:t>Whole dataset</a:t>
                      </a:r>
                      <a:endParaRPr lang="en-GB" sz="1800" dirty="0">
                        <a:latin typeface="+mn-lt"/>
                      </a:endParaRPr>
                    </a:p>
                  </a:txBody>
                  <a:tcPr/>
                </a:tc>
                <a:extLst>
                  <a:ext uri="{0D108BD9-81ED-4DB2-BD59-A6C34878D82A}">
                    <a16:rowId xmlns:a16="http://schemas.microsoft.com/office/drawing/2014/main" val="2416101773"/>
                  </a:ext>
                </a:extLst>
              </a:tr>
              <a:tr h="3917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0.055</a:t>
                      </a:r>
                      <a:endParaRPr lang="en-GB"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0.086</a:t>
                      </a:r>
                      <a:endParaRPr lang="en-GB" sz="1800" dirty="0">
                        <a:latin typeface="+mn-lt"/>
                      </a:endParaRPr>
                    </a:p>
                  </a:txBody>
                  <a:tcPr/>
                </a:tc>
                <a:tc>
                  <a:txBody>
                    <a:bodyPr/>
                    <a:lstStyle/>
                    <a:p>
                      <a:r>
                        <a:rPr lang="en-GB" sz="1800" dirty="0"/>
                        <a:t>0.080</a:t>
                      </a:r>
                      <a:endParaRPr lang="en-GB" sz="1800" dirty="0">
                        <a:latin typeface="+mn-lt"/>
                      </a:endParaRPr>
                    </a:p>
                  </a:txBody>
                  <a:tcPr/>
                </a:tc>
                <a:extLst>
                  <a:ext uri="{0D108BD9-81ED-4DB2-BD59-A6C34878D82A}">
                    <a16:rowId xmlns:a16="http://schemas.microsoft.com/office/drawing/2014/main" val="2330951711"/>
                  </a:ext>
                </a:extLst>
              </a:tr>
            </a:tbl>
          </a:graphicData>
        </a:graphic>
      </p:graphicFrame>
      <p:sp>
        <p:nvSpPr>
          <p:cNvPr id="10" name="CasellaDiTesto 9">
            <a:extLst>
              <a:ext uri="{FF2B5EF4-FFF2-40B4-BE49-F238E27FC236}">
                <a16:creationId xmlns:a16="http://schemas.microsoft.com/office/drawing/2014/main" id="{34490A4D-D1E9-524A-95F8-E318F175767B}"/>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246201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676400" y="1295400"/>
            <a:ext cx="8991600" cy="5105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266" name="CasellaDiTesto 7"/>
          <p:cNvSpPr txBox="1">
            <a:spLocks noChangeArrowheads="1"/>
          </p:cNvSpPr>
          <p:nvPr/>
        </p:nvSpPr>
        <p:spPr bwMode="auto">
          <a:xfrm>
            <a:off x="2819400" y="2838450"/>
            <a:ext cx="15128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11267" name="CasellaDiTesto 9"/>
          <p:cNvSpPr txBox="1">
            <a:spLocks noChangeArrowheads="1"/>
          </p:cNvSpPr>
          <p:nvPr/>
        </p:nvSpPr>
        <p:spPr bwMode="auto">
          <a:xfrm>
            <a:off x="2819400" y="4576763"/>
            <a:ext cx="15128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3" name="Rettangolo 2"/>
          <p:cNvSpPr/>
          <p:nvPr/>
        </p:nvSpPr>
        <p:spPr>
          <a:xfrm>
            <a:off x="6400800" y="228600"/>
            <a:ext cx="2518112" cy="584776"/>
          </a:xfrm>
          <a:prstGeom prst="rect">
            <a:avLst/>
          </a:prstGeom>
          <a:noFill/>
          <a:ln>
            <a:noFill/>
          </a:ln>
        </p:spPr>
        <p:txBody>
          <a:bodyPr vert="horz" wrap="square" lIns="91440" tIns="45720" rIns="91440" bIns="45720" numCol="1" anchor="t" anchorCtr="0" compatLnSpc="1">
            <a:prstTxWarp prst="textNoShape">
              <a:avLst/>
            </a:prstTxWarp>
          </a:bodyPr>
          <a:lstStyle/>
          <a:p>
            <a:pPr algn="ctr" eaLnBrk="0" hangingPunct="0"/>
            <a:r>
              <a:rPr lang="it-IT" altLang="ja-JP" sz="4000" b="1" dirty="0" err="1">
                <a:solidFill>
                  <a:schemeClr val="bg1"/>
                </a:solidFill>
                <a:latin typeface="+mj-lt"/>
              </a:rPr>
              <a:t>Sommario</a:t>
            </a:r>
            <a:endParaRPr lang="en-US" sz="4000" b="1" dirty="0">
              <a:solidFill>
                <a:schemeClr val="bg1"/>
              </a:solidFill>
              <a:latin typeface="+mj-lt"/>
            </a:endParaRPr>
          </a:p>
        </p:txBody>
      </p:sp>
      <p:pic>
        <p:nvPicPr>
          <p:cNvPr id="1126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5105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Segnaposto contenuto 2"/>
          <p:cNvSpPr txBox="1">
            <a:spLocks/>
          </p:cNvSpPr>
          <p:nvPr/>
        </p:nvSpPr>
        <p:spPr bwMode="auto">
          <a:xfrm>
            <a:off x="3740726" y="4604402"/>
            <a:ext cx="6871854" cy="79216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it-IT" sz="4000" dirty="0">
                <a:solidFill>
                  <a:srgbClr val="FFFFFF"/>
                </a:solidFill>
                <a:latin typeface="Calibri" charset="0"/>
              </a:rPr>
              <a:t>L’origine e originalità della Rendena </a:t>
            </a:r>
          </a:p>
          <a:p>
            <a:pPr marL="0" indent="0">
              <a:spcBef>
                <a:spcPct val="20000"/>
              </a:spcBef>
            </a:pPr>
            <a:endParaRPr lang="it-IT" sz="4000" dirty="0">
              <a:solidFill>
                <a:srgbClr val="FFFFFF"/>
              </a:solidFill>
              <a:latin typeface="Calibri" charset="0"/>
            </a:endParaRPr>
          </a:p>
        </p:txBody>
      </p:sp>
      <p:sp>
        <p:nvSpPr>
          <p:cNvPr id="9" name="CasellaDiTesto 8">
            <a:extLst>
              <a:ext uri="{FF2B5EF4-FFF2-40B4-BE49-F238E27FC236}">
                <a16:creationId xmlns:a16="http://schemas.microsoft.com/office/drawing/2014/main" id="{17BC1395-C4DD-FB4C-9B73-D128142E79DD}"/>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3942713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465527B0-7E8D-6945-AE82-65DD257F0A59}"/>
              </a:ext>
            </a:extLst>
          </p:cNvPr>
          <p:cNvSpPr>
            <a:spLocks noGrp="1" noChangeArrowheads="1"/>
          </p:cNvSpPr>
          <p:nvPr>
            <p:ph type="title"/>
          </p:nvPr>
        </p:nvSpPr>
        <p:spPr>
          <a:xfrm>
            <a:off x="373224" y="-25400"/>
            <a:ext cx="9856051" cy="1143000"/>
          </a:xfrm>
          <a:extLst>
            <a:ext uri="{91240B29-F687-4F45-9708-019B960494DF}">
              <a14:hiddenLine xmlns:a14="http://schemas.microsoft.com/office/drawing/2010/main" w="38100">
                <a:solidFill>
                  <a:srgbClr val="000000"/>
                </a:solidFill>
                <a:miter lim="800000"/>
                <a:headEnd/>
                <a:tailEnd/>
              </a14:hiddenLine>
            </a:ext>
          </a:extLst>
        </p:spPr>
        <p:txBody>
          <a:bodyPr/>
          <a:lstStyle/>
          <a:p>
            <a:pPr algn="ctr"/>
            <a:r>
              <a:rPr lang="en-US" altLang="it-IT" sz="3600" b="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Domesticazione</a:t>
            </a:r>
            <a:r>
              <a:rPr lang="en-US" altLang="it-IT" sz="36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e </a:t>
            </a:r>
            <a:r>
              <a:rPr lang="en-US" altLang="it-IT" sz="3600" b="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diffusione</a:t>
            </a:r>
            <a:r>
              <a:rPr lang="en-US" altLang="it-IT" sz="3600" b="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 di </a:t>
            </a:r>
            <a:r>
              <a:rPr lang="en-US" altLang="it-IT" sz="3600" b="1" i="1"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Bos </a:t>
            </a:r>
            <a:r>
              <a:rPr lang="en-US" altLang="it-IT" sz="3600" b="1" i="1" dirty="0" err="1">
                <a:solidFill>
                  <a:schemeClr val="tx1"/>
                </a:solidFill>
                <a:latin typeface="Arial" panose="020B0604020202020204" pitchFamily="34" charset="0"/>
                <a:ea typeface="ＭＳ Ｐゴシック" panose="020B0600070205080204" pitchFamily="34" charset="-128"/>
                <a:cs typeface="Arial" panose="020B0604020202020204" pitchFamily="34" charset="0"/>
              </a:rPr>
              <a:t>taurus</a:t>
            </a:r>
            <a:endParaRPr lang="it-IT" altLang="it-IT" sz="3600" b="1" i="1" dirty="0">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38914" name="Gruppo 2">
            <a:extLst>
              <a:ext uri="{FF2B5EF4-FFF2-40B4-BE49-F238E27FC236}">
                <a16:creationId xmlns:a16="http://schemas.microsoft.com/office/drawing/2014/main" id="{433D1540-FFC8-1049-B719-11DB92477E4D}"/>
              </a:ext>
            </a:extLst>
          </p:cNvPr>
          <p:cNvGrpSpPr>
            <a:grpSpLocks/>
          </p:cNvGrpSpPr>
          <p:nvPr/>
        </p:nvGrpSpPr>
        <p:grpSpPr bwMode="auto">
          <a:xfrm>
            <a:off x="1562100" y="1301750"/>
            <a:ext cx="9144000" cy="5208588"/>
            <a:chOff x="37786" y="1098550"/>
            <a:chExt cx="9144000" cy="5207883"/>
          </a:xfrm>
        </p:grpSpPr>
        <p:pic>
          <p:nvPicPr>
            <p:cNvPr id="38915" name="Immagine 1" descr="Schermata 2016-10-25 alle 14.33.12.png">
              <a:extLst>
                <a:ext uri="{FF2B5EF4-FFF2-40B4-BE49-F238E27FC236}">
                  <a16:creationId xmlns:a16="http://schemas.microsoft.com/office/drawing/2014/main" id="{98E7BD41-3858-0E43-9918-3ED7FF65E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86" y="1098550"/>
              <a:ext cx="9144000" cy="520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igura a mano libera 12">
              <a:extLst>
                <a:ext uri="{FF2B5EF4-FFF2-40B4-BE49-F238E27FC236}">
                  <a16:creationId xmlns:a16="http://schemas.microsoft.com/office/drawing/2014/main" id="{D07C32A4-3657-CE42-AC45-D9CC4A3C2534}"/>
                </a:ext>
              </a:extLst>
            </p:cNvPr>
            <p:cNvSpPr>
              <a:spLocks/>
            </p:cNvSpPr>
            <p:nvPr/>
          </p:nvSpPr>
          <p:spPr bwMode="auto">
            <a:xfrm>
              <a:off x="4876486" y="2819167"/>
              <a:ext cx="2466975" cy="1711093"/>
            </a:xfrm>
            <a:custGeom>
              <a:avLst/>
              <a:gdLst>
                <a:gd name="T0" fmla="*/ 2466975 w 2057139"/>
                <a:gd name="T1" fmla="*/ 1711093 h 2370088"/>
                <a:gd name="T2" fmla="*/ 1172410 w 2057139"/>
                <a:gd name="T3" fmla="*/ 1280159 h 2370088"/>
                <a:gd name="T4" fmla="*/ 91068 w 2057139"/>
                <a:gd name="T5" fmla="*/ 97383 h 2370088"/>
                <a:gd name="T6" fmla="*/ 60608 w 2057139"/>
                <a:gd name="T7" fmla="*/ 69876 h 23700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57139" h="2370088">
                  <a:moveTo>
                    <a:pt x="2057139" y="2370088"/>
                  </a:moveTo>
                  <a:cubicBezTo>
                    <a:pt x="1682489" y="2257904"/>
                    <a:pt x="1307839" y="2145721"/>
                    <a:pt x="977639" y="1773188"/>
                  </a:cubicBezTo>
                  <a:cubicBezTo>
                    <a:pt x="647439" y="1400655"/>
                    <a:pt x="230456" y="414288"/>
                    <a:pt x="75939" y="134888"/>
                  </a:cubicBezTo>
                  <a:cubicBezTo>
                    <a:pt x="-78578" y="-144512"/>
                    <a:pt x="50539" y="96788"/>
                    <a:pt x="50539" y="96788"/>
                  </a:cubicBezTo>
                </a:path>
              </a:pathLst>
            </a:custGeom>
            <a:noFill/>
            <a:ln w="38100" cap="flat" cmpd="sng">
              <a:solidFill>
                <a:srgbClr val="FFFFFF"/>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it-IT">
                <a:latin typeface="Arial" panose="020B0604020202020204" pitchFamily="34" charset="0"/>
                <a:cs typeface="Arial" panose="020B0604020202020204" pitchFamily="34" charset="0"/>
              </a:endParaRPr>
            </a:p>
          </p:txBody>
        </p:sp>
        <p:sp>
          <p:nvSpPr>
            <p:cNvPr id="14" name="Ovale 13">
              <a:extLst>
                <a:ext uri="{FF2B5EF4-FFF2-40B4-BE49-F238E27FC236}">
                  <a16:creationId xmlns:a16="http://schemas.microsoft.com/office/drawing/2014/main" id="{995836EF-DDB8-7947-A856-D8683C9B4142}"/>
                </a:ext>
              </a:extLst>
            </p:cNvPr>
            <p:cNvSpPr>
              <a:spLocks noChangeArrowheads="1"/>
            </p:cNvSpPr>
            <p:nvPr/>
          </p:nvSpPr>
          <p:spPr bwMode="auto">
            <a:xfrm>
              <a:off x="7343461" y="4038202"/>
              <a:ext cx="1155700" cy="1549190"/>
            </a:xfrm>
            <a:prstGeom prst="ellipse">
              <a:avLst/>
            </a:prstGeom>
            <a:noFill/>
            <a:ln w="38100">
              <a:solidFill>
                <a:srgbClr val="FFFFFF"/>
              </a:solidFill>
              <a:prstDash val="dash"/>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it-IT">
                <a:solidFill>
                  <a:schemeClr val="lt1"/>
                </a:solidFill>
                <a:latin typeface="Arial" panose="020B0604020202020204" pitchFamily="34" charset="0"/>
                <a:cs typeface="Arial" panose="020B0604020202020204" pitchFamily="34" charset="0"/>
              </a:endParaRPr>
            </a:p>
          </p:txBody>
        </p:sp>
        <p:cxnSp>
          <p:nvCxnSpPr>
            <p:cNvPr id="16" name="Connettore 2 15">
              <a:extLst>
                <a:ext uri="{FF2B5EF4-FFF2-40B4-BE49-F238E27FC236}">
                  <a16:creationId xmlns:a16="http://schemas.microsoft.com/office/drawing/2014/main" id="{BE5686F6-D360-EE4C-9A9D-7F9677D33D86}"/>
                </a:ext>
              </a:extLst>
            </p:cNvPr>
            <p:cNvCxnSpPr>
              <a:cxnSpLocks noChangeShapeType="1"/>
            </p:cNvCxnSpPr>
            <p:nvPr/>
          </p:nvCxnSpPr>
          <p:spPr bwMode="auto">
            <a:xfrm flipH="1" flipV="1">
              <a:off x="4801874" y="2654089"/>
              <a:ext cx="125412" cy="228569"/>
            </a:xfrm>
            <a:prstGeom prst="straightConnector1">
              <a:avLst/>
            </a:prstGeom>
            <a:noFill/>
            <a:ln w="38100">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7" name="Figura a mano libera 26">
              <a:extLst>
                <a:ext uri="{FF2B5EF4-FFF2-40B4-BE49-F238E27FC236}">
                  <a16:creationId xmlns:a16="http://schemas.microsoft.com/office/drawing/2014/main" id="{3D419626-9145-A241-B34C-D6D77F739C86}"/>
                </a:ext>
              </a:extLst>
            </p:cNvPr>
            <p:cNvSpPr>
              <a:spLocks/>
            </p:cNvSpPr>
            <p:nvPr/>
          </p:nvSpPr>
          <p:spPr bwMode="auto">
            <a:xfrm>
              <a:off x="1142686" y="5587392"/>
              <a:ext cx="6937375" cy="519043"/>
            </a:xfrm>
            <a:custGeom>
              <a:avLst/>
              <a:gdLst>
                <a:gd name="T0" fmla="*/ 6734495 w 6933990"/>
                <a:gd name="T1" fmla="*/ 0 h 1543132"/>
                <a:gd name="T2" fmla="*/ 6920853 w 6933990"/>
                <a:gd name="T3" fmla="*/ 293326 h 1543132"/>
                <a:gd name="T4" fmla="*/ 6361780 w 6933990"/>
                <a:gd name="T5" fmla="*/ 478434 h 1543132"/>
                <a:gd name="T6" fmla="*/ 4582912 w 6933990"/>
                <a:gd name="T7" fmla="*/ 506912 h 1543132"/>
                <a:gd name="T8" fmla="*/ 3202171 w 6933990"/>
                <a:gd name="T9" fmla="*/ 495521 h 1543132"/>
                <a:gd name="T10" fmla="*/ 1584249 w 6933990"/>
                <a:gd name="T11" fmla="*/ 247760 h 1543132"/>
                <a:gd name="T12" fmla="*/ 254333 w 6933990"/>
                <a:gd name="T13" fmla="*/ 293326 h 1543132"/>
                <a:gd name="T14" fmla="*/ 8680 w 6933990"/>
                <a:gd name="T15" fmla="*/ 51261 h 1543132"/>
                <a:gd name="T16" fmla="*/ 51034 w 6933990"/>
                <a:gd name="T17" fmla="*/ 34174 h 15431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933990" h="1543132">
                  <a:moveTo>
                    <a:pt x="6731209" y="0"/>
                  </a:moveTo>
                  <a:cubicBezTo>
                    <a:pt x="6855387" y="317500"/>
                    <a:pt x="6979565" y="635000"/>
                    <a:pt x="6917476" y="872067"/>
                  </a:cubicBezTo>
                  <a:cubicBezTo>
                    <a:pt x="6855387" y="1109134"/>
                    <a:pt x="6748143" y="1316567"/>
                    <a:pt x="6358676" y="1422400"/>
                  </a:cubicBezTo>
                  <a:cubicBezTo>
                    <a:pt x="5969209" y="1528233"/>
                    <a:pt x="5107020" y="1498600"/>
                    <a:pt x="4580676" y="1507067"/>
                  </a:cubicBezTo>
                  <a:cubicBezTo>
                    <a:pt x="4054332" y="1515534"/>
                    <a:pt x="3700142" y="1601611"/>
                    <a:pt x="3200609" y="1473200"/>
                  </a:cubicBezTo>
                  <a:cubicBezTo>
                    <a:pt x="2701076" y="1344789"/>
                    <a:pt x="2074543" y="836789"/>
                    <a:pt x="1583476" y="736600"/>
                  </a:cubicBezTo>
                  <a:cubicBezTo>
                    <a:pt x="1092409" y="636411"/>
                    <a:pt x="516676" y="969434"/>
                    <a:pt x="254209" y="872067"/>
                  </a:cubicBezTo>
                  <a:cubicBezTo>
                    <a:pt x="-8258" y="774700"/>
                    <a:pt x="42543" y="280811"/>
                    <a:pt x="8676" y="152400"/>
                  </a:cubicBezTo>
                  <a:cubicBezTo>
                    <a:pt x="-25191" y="23989"/>
                    <a:pt x="51009" y="101600"/>
                    <a:pt x="51009" y="101600"/>
                  </a:cubicBezTo>
                </a:path>
              </a:pathLst>
            </a:custGeom>
            <a:noFill/>
            <a:ln w="38100" cap="flat" cmpd="sng">
              <a:solidFill>
                <a:srgbClr val="FFFFFF"/>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it-IT">
                <a:latin typeface="Arial" panose="020B0604020202020204" pitchFamily="34" charset="0"/>
                <a:cs typeface="Arial" panose="020B0604020202020204" pitchFamily="34" charset="0"/>
              </a:endParaRPr>
            </a:p>
          </p:txBody>
        </p:sp>
        <p:cxnSp>
          <p:nvCxnSpPr>
            <p:cNvPr id="33" name="Connettore 2 32">
              <a:extLst>
                <a:ext uri="{FF2B5EF4-FFF2-40B4-BE49-F238E27FC236}">
                  <a16:creationId xmlns:a16="http://schemas.microsoft.com/office/drawing/2014/main" id="{BBDCB82D-4322-FD4D-B982-C7E39F200411}"/>
                </a:ext>
              </a:extLst>
            </p:cNvPr>
            <p:cNvCxnSpPr>
              <a:cxnSpLocks noChangeShapeType="1"/>
            </p:cNvCxnSpPr>
            <p:nvPr/>
          </p:nvCxnSpPr>
          <p:spPr bwMode="auto">
            <a:xfrm flipV="1">
              <a:off x="1141099" y="4319152"/>
              <a:ext cx="3175" cy="1182527"/>
            </a:xfrm>
            <a:prstGeom prst="straightConnector1">
              <a:avLst/>
            </a:prstGeom>
            <a:noFill/>
            <a:ln w="38100">
              <a:solidFill>
                <a:srgbClr val="FFFFFF"/>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Connettore 2 35">
              <a:extLst>
                <a:ext uri="{FF2B5EF4-FFF2-40B4-BE49-F238E27FC236}">
                  <a16:creationId xmlns:a16="http://schemas.microsoft.com/office/drawing/2014/main" id="{DFC2118A-4D81-CD43-B62B-4A81F8C35045}"/>
                </a:ext>
              </a:extLst>
            </p:cNvPr>
            <p:cNvCxnSpPr>
              <a:cxnSpLocks noChangeShapeType="1"/>
            </p:cNvCxnSpPr>
            <p:nvPr/>
          </p:nvCxnSpPr>
          <p:spPr bwMode="auto">
            <a:xfrm rot="-1800000" flipH="1" flipV="1">
              <a:off x="7632386" y="2350918"/>
              <a:ext cx="127000" cy="228569"/>
            </a:xfrm>
            <a:prstGeom prst="straightConnector1">
              <a:avLst/>
            </a:prstGeom>
            <a:noFill/>
            <a:ln w="38100">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Figura a mano libera 33">
              <a:extLst>
                <a:ext uri="{FF2B5EF4-FFF2-40B4-BE49-F238E27FC236}">
                  <a16:creationId xmlns:a16="http://schemas.microsoft.com/office/drawing/2014/main" id="{EB612203-44E8-974C-AAFA-90BAC88AB0BD}"/>
                </a:ext>
              </a:extLst>
            </p:cNvPr>
            <p:cNvSpPr>
              <a:spLocks/>
            </p:cNvSpPr>
            <p:nvPr/>
          </p:nvSpPr>
          <p:spPr bwMode="auto">
            <a:xfrm>
              <a:off x="8451536" y="5055652"/>
              <a:ext cx="327025" cy="187300"/>
            </a:xfrm>
            <a:custGeom>
              <a:avLst/>
              <a:gdLst>
                <a:gd name="T0" fmla="*/ 0 w 1130300"/>
                <a:gd name="T1" fmla="*/ 0 h 453907"/>
                <a:gd name="T2" fmla="*/ 80838 w 1130300"/>
                <a:gd name="T3" fmla="*/ 131013 h 453907"/>
                <a:gd name="T4" fmla="*/ 224141 w 1130300"/>
                <a:gd name="T5" fmla="*/ 183418 h 453907"/>
                <a:gd name="T6" fmla="*/ 327025 w 1130300"/>
                <a:gd name="T7" fmla="*/ 183418 h 4539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30300" h="453907">
                  <a:moveTo>
                    <a:pt x="0" y="0"/>
                  </a:moveTo>
                  <a:cubicBezTo>
                    <a:pt x="75141" y="121708"/>
                    <a:pt x="150283" y="243417"/>
                    <a:pt x="279400" y="317500"/>
                  </a:cubicBezTo>
                  <a:cubicBezTo>
                    <a:pt x="408517" y="391583"/>
                    <a:pt x="632883" y="423333"/>
                    <a:pt x="774700" y="444500"/>
                  </a:cubicBezTo>
                  <a:cubicBezTo>
                    <a:pt x="916517" y="465667"/>
                    <a:pt x="1130300" y="444500"/>
                    <a:pt x="1130300" y="444500"/>
                  </a:cubicBezTo>
                </a:path>
              </a:pathLst>
            </a:custGeom>
            <a:noFill/>
            <a:ln w="38100" cap="flat" cmpd="sng">
              <a:solidFill>
                <a:srgbClr val="FFFFFF"/>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it-IT">
                <a:latin typeface="Arial" panose="020B0604020202020204" pitchFamily="34" charset="0"/>
                <a:cs typeface="Arial" panose="020B0604020202020204" pitchFamily="34" charset="0"/>
              </a:endParaRPr>
            </a:p>
          </p:txBody>
        </p:sp>
        <p:sp>
          <p:nvSpPr>
            <p:cNvPr id="37" name="Figura a mano libera 36">
              <a:extLst>
                <a:ext uri="{FF2B5EF4-FFF2-40B4-BE49-F238E27FC236}">
                  <a16:creationId xmlns:a16="http://schemas.microsoft.com/office/drawing/2014/main" id="{2EBF1C2C-DD3D-A848-8608-68F4FCFB815F}"/>
                </a:ext>
              </a:extLst>
            </p:cNvPr>
            <p:cNvSpPr>
              <a:spLocks/>
            </p:cNvSpPr>
            <p:nvPr/>
          </p:nvSpPr>
          <p:spPr bwMode="auto">
            <a:xfrm>
              <a:off x="8199124" y="2692184"/>
              <a:ext cx="677862" cy="1460302"/>
            </a:xfrm>
            <a:custGeom>
              <a:avLst/>
              <a:gdLst>
                <a:gd name="T0" fmla="*/ 0 w 939800"/>
                <a:gd name="T1" fmla="*/ 1460302 h 1460500"/>
                <a:gd name="T2" fmla="*/ 348091 w 939800"/>
                <a:gd name="T3" fmla="*/ 1231733 h 1460500"/>
                <a:gd name="T4" fmla="*/ 430534 w 939800"/>
                <a:gd name="T5" fmla="*/ 647612 h 1460500"/>
                <a:gd name="T6" fmla="*/ 677862 w 939800"/>
                <a:gd name="T7" fmla="*/ 0 h 1460500"/>
                <a:gd name="T8" fmla="*/ 677862 w 939800"/>
                <a:gd name="T9" fmla="*/ 0 h 14605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9800" h="1460500">
                  <a:moveTo>
                    <a:pt x="0" y="1460500"/>
                  </a:moveTo>
                  <a:cubicBezTo>
                    <a:pt x="191558" y="1413933"/>
                    <a:pt x="383117" y="1367367"/>
                    <a:pt x="482600" y="1231900"/>
                  </a:cubicBezTo>
                  <a:cubicBezTo>
                    <a:pt x="582083" y="1096433"/>
                    <a:pt x="520700" y="853017"/>
                    <a:pt x="596900" y="647700"/>
                  </a:cubicBezTo>
                  <a:cubicBezTo>
                    <a:pt x="673100" y="442383"/>
                    <a:pt x="939800" y="0"/>
                    <a:pt x="939800" y="0"/>
                  </a:cubicBezTo>
                </a:path>
              </a:pathLst>
            </a:custGeom>
            <a:noFill/>
            <a:ln w="38100" cap="flat" cmpd="sng">
              <a:solidFill>
                <a:srgbClr val="FFFFFF"/>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it-IT">
                <a:latin typeface="Arial" panose="020B0604020202020204" pitchFamily="34" charset="0"/>
                <a:cs typeface="Arial" panose="020B0604020202020204" pitchFamily="34" charset="0"/>
              </a:endParaRPr>
            </a:p>
          </p:txBody>
        </p:sp>
        <p:sp>
          <p:nvSpPr>
            <p:cNvPr id="38" name="Figura a mano libera 37">
              <a:extLst>
                <a:ext uri="{FF2B5EF4-FFF2-40B4-BE49-F238E27FC236}">
                  <a16:creationId xmlns:a16="http://schemas.microsoft.com/office/drawing/2014/main" id="{164EADBA-14D9-874F-9D04-7C6F66025E86}"/>
                </a:ext>
              </a:extLst>
            </p:cNvPr>
            <p:cNvSpPr>
              <a:spLocks/>
            </p:cNvSpPr>
            <p:nvPr/>
          </p:nvSpPr>
          <p:spPr bwMode="auto">
            <a:xfrm>
              <a:off x="7899086" y="2603296"/>
              <a:ext cx="715963" cy="977768"/>
            </a:xfrm>
            <a:custGeom>
              <a:avLst/>
              <a:gdLst>
                <a:gd name="T0" fmla="*/ 713122 w 599278"/>
                <a:gd name="T1" fmla="*/ 977768 h 825500"/>
                <a:gd name="T2" fmla="*/ 606912 w 599278"/>
                <a:gd name="T3" fmla="*/ 526490 h 825500"/>
                <a:gd name="T4" fmla="*/ 0 w 599278"/>
                <a:gd name="T5" fmla="*/ 0 h 825500"/>
                <a:gd name="T6" fmla="*/ 0 w 599278"/>
                <a:gd name="T7" fmla="*/ 0 h 8255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9278" h="825500">
                  <a:moveTo>
                    <a:pt x="596900" y="825500"/>
                  </a:moveTo>
                  <a:cubicBezTo>
                    <a:pt x="602191" y="703791"/>
                    <a:pt x="607483" y="582083"/>
                    <a:pt x="508000" y="444500"/>
                  </a:cubicBezTo>
                  <a:cubicBezTo>
                    <a:pt x="408517" y="306917"/>
                    <a:pt x="0" y="0"/>
                    <a:pt x="0" y="0"/>
                  </a:cubicBezTo>
                </a:path>
              </a:pathLst>
            </a:custGeom>
            <a:noFill/>
            <a:ln w="38100" cap="flat" cmpd="sng">
              <a:solidFill>
                <a:srgbClr val="FFFFFF"/>
              </a:solidFill>
              <a:prstDash val="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it-IT">
                <a:latin typeface="Arial" panose="020B0604020202020204" pitchFamily="34" charset="0"/>
                <a:cs typeface="Arial" panose="020B0604020202020204" pitchFamily="34" charset="0"/>
              </a:endParaRPr>
            </a:p>
          </p:txBody>
        </p:sp>
        <p:cxnSp>
          <p:nvCxnSpPr>
            <p:cNvPr id="40" name="Connettore 7 39">
              <a:extLst>
                <a:ext uri="{FF2B5EF4-FFF2-40B4-BE49-F238E27FC236}">
                  <a16:creationId xmlns:a16="http://schemas.microsoft.com/office/drawing/2014/main" id="{7EE228C8-11DC-1B4E-AD3A-681117F5B815}"/>
                </a:ext>
              </a:extLst>
            </p:cNvPr>
            <p:cNvCxnSpPr>
              <a:cxnSpLocks noChangeShapeType="1"/>
              <a:stCxn id="14" idx="2"/>
            </p:cNvCxnSpPr>
            <p:nvPr/>
          </p:nvCxnSpPr>
          <p:spPr bwMode="auto">
            <a:xfrm rot="10800000">
              <a:off x="3428686" y="2895357"/>
              <a:ext cx="3914775" cy="1917440"/>
            </a:xfrm>
            <a:prstGeom prst="curvedConnector3">
              <a:avLst>
                <a:gd name="adj1" fmla="val 50000"/>
              </a:avLst>
            </a:prstGeom>
            <a:noFill/>
            <a:ln w="38100">
              <a:solidFill>
                <a:srgbClr val="FFFFFF"/>
              </a:solidFill>
              <a:prstDash val="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Connettore 2 44">
              <a:extLst>
                <a:ext uri="{FF2B5EF4-FFF2-40B4-BE49-F238E27FC236}">
                  <a16:creationId xmlns:a16="http://schemas.microsoft.com/office/drawing/2014/main" id="{0533E671-8D43-684F-A271-1B90F32F2D23}"/>
                </a:ext>
              </a:extLst>
            </p:cNvPr>
            <p:cNvCxnSpPr>
              <a:cxnSpLocks noChangeShapeType="1"/>
            </p:cNvCxnSpPr>
            <p:nvPr/>
          </p:nvCxnSpPr>
          <p:spPr bwMode="auto">
            <a:xfrm rot="3600000" flipH="1" flipV="1">
              <a:off x="8950812" y="2364395"/>
              <a:ext cx="125396" cy="228600"/>
            </a:xfrm>
            <a:prstGeom prst="straightConnector1">
              <a:avLst/>
            </a:prstGeom>
            <a:noFill/>
            <a:ln w="38100">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Connettore 2 45">
              <a:extLst>
                <a:ext uri="{FF2B5EF4-FFF2-40B4-BE49-F238E27FC236}">
                  <a16:creationId xmlns:a16="http://schemas.microsoft.com/office/drawing/2014/main" id="{70DCFCB4-DA72-824D-822E-6DA8093FD9C6}"/>
                </a:ext>
              </a:extLst>
            </p:cNvPr>
            <p:cNvCxnSpPr>
              <a:cxnSpLocks noChangeShapeType="1"/>
            </p:cNvCxnSpPr>
            <p:nvPr/>
          </p:nvCxnSpPr>
          <p:spPr bwMode="auto">
            <a:xfrm rot="7200000" flipH="1" flipV="1">
              <a:off x="8921445" y="5136588"/>
              <a:ext cx="126983" cy="228600"/>
            </a:xfrm>
            <a:prstGeom prst="straightConnector1">
              <a:avLst/>
            </a:prstGeom>
            <a:noFill/>
            <a:ln w="38100">
              <a:solidFill>
                <a:srgbClr val="FFFF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9" name="CasellaDiTesto 18">
            <a:extLst>
              <a:ext uri="{FF2B5EF4-FFF2-40B4-BE49-F238E27FC236}">
                <a16:creationId xmlns:a16="http://schemas.microsoft.com/office/drawing/2014/main" id="{196868AA-576B-CF49-B72E-BC0F7D81B1EA}"/>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2348994826"/>
      </p:ext>
    </p:extLst>
  </p:cSld>
  <p:clrMapOvr>
    <a:masterClrMapping/>
  </p:clrMapOvr>
  <p:transition spd="slow" advTm="48873"/>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Grp="1" noChangeArrowheads="1"/>
          </p:cNvSpPr>
          <p:nvPr>
            <p:ph type="title"/>
          </p:nvPr>
        </p:nvSpPr>
        <p:spPr>
          <a:xfrm>
            <a:off x="815890" y="-50894"/>
            <a:ext cx="8497107" cy="1143000"/>
          </a:xfrm>
        </p:spPr>
        <p:txBody>
          <a:bodyPr/>
          <a:lstStyle/>
          <a:p>
            <a:pPr eaLnBrk="1" hangingPunct="1">
              <a:defRPr/>
            </a:pPr>
            <a:r>
              <a:rPr lang="en-US" sz="3600" dirty="0" err="1">
                <a:ln w="0"/>
                <a:solidFill>
                  <a:schemeClr val="tx1"/>
                </a:solidFill>
                <a:effectLst>
                  <a:outerShdw blurRad="38100" dist="19050" dir="2700000" algn="tl" rotWithShape="0">
                    <a:schemeClr val="dk1">
                      <a:alpha val="40000"/>
                    </a:schemeClr>
                  </a:outerShdw>
                </a:effectLst>
                <a:latin typeface="Arial" charset="0"/>
              </a:rPr>
              <a:t>Enorme</a:t>
            </a:r>
            <a:r>
              <a:rPr lang="en-US" sz="3600" dirty="0">
                <a:ln w="0"/>
                <a:solidFill>
                  <a:schemeClr val="tx1"/>
                </a:solidFill>
                <a:effectLst>
                  <a:outerShdw blurRad="38100" dist="19050" dir="2700000" algn="tl" rotWithShape="0">
                    <a:schemeClr val="dk1">
                      <a:alpha val="40000"/>
                    </a:schemeClr>
                  </a:outerShdw>
                </a:effectLst>
                <a:latin typeface="Arial" charset="0"/>
              </a:rPr>
              <a:t> </a:t>
            </a:r>
            <a:r>
              <a:rPr lang="en-US" sz="3600" dirty="0" err="1">
                <a:ln w="0"/>
                <a:solidFill>
                  <a:schemeClr val="tx1"/>
                </a:solidFill>
                <a:effectLst>
                  <a:outerShdw blurRad="38100" dist="19050" dir="2700000" algn="tl" rotWithShape="0">
                    <a:schemeClr val="dk1">
                      <a:alpha val="40000"/>
                    </a:schemeClr>
                  </a:outerShdw>
                </a:effectLst>
                <a:latin typeface="Arial" charset="0"/>
              </a:rPr>
              <a:t>Biodiversità</a:t>
            </a:r>
            <a:r>
              <a:rPr lang="en-US" sz="3600" dirty="0">
                <a:ln w="0"/>
                <a:solidFill>
                  <a:schemeClr val="tx1"/>
                </a:solidFill>
                <a:effectLst>
                  <a:outerShdw blurRad="38100" dist="19050" dir="2700000" algn="tl" rotWithShape="0">
                    <a:schemeClr val="dk1">
                      <a:alpha val="40000"/>
                    </a:schemeClr>
                  </a:outerShdw>
                </a:effectLst>
                <a:latin typeface="Arial" charset="0"/>
              </a:rPr>
              <a:t> e </a:t>
            </a:r>
            <a:r>
              <a:rPr lang="en-US" sz="3600" dirty="0" err="1">
                <a:ln w="0"/>
                <a:solidFill>
                  <a:schemeClr val="tx1"/>
                </a:solidFill>
                <a:effectLst>
                  <a:outerShdw blurRad="38100" dist="19050" dir="2700000" algn="tl" rotWithShape="0">
                    <a:schemeClr val="dk1">
                      <a:alpha val="40000"/>
                    </a:schemeClr>
                  </a:outerShdw>
                </a:effectLst>
                <a:latin typeface="Arial" charset="0"/>
              </a:rPr>
              <a:t>adattamento</a:t>
            </a:r>
            <a:r>
              <a:rPr lang="en-US" sz="3600" dirty="0">
                <a:ln w="0"/>
                <a:solidFill>
                  <a:schemeClr val="tx1"/>
                </a:solidFill>
                <a:effectLst>
                  <a:outerShdw blurRad="38100" dist="19050" dir="2700000" algn="tl" rotWithShape="0">
                    <a:schemeClr val="dk1">
                      <a:alpha val="40000"/>
                    </a:schemeClr>
                  </a:outerShdw>
                </a:effectLst>
                <a:latin typeface="Arial" charset="0"/>
              </a:rPr>
              <a:t> </a:t>
            </a:r>
            <a:endParaRPr lang="it-IT" sz="3600" dirty="0">
              <a:ln w="0"/>
              <a:solidFill>
                <a:schemeClr val="tx1"/>
              </a:solidFill>
              <a:effectLst>
                <a:outerShdw blurRad="38100" dist="19050" dir="2700000" algn="tl" rotWithShape="0">
                  <a:schemeClr val="dk1">
                    <a:alpha val="40000"/>
                  </a:schemeClr>
                </a:outerShdw>
              </a:effectLst>
              <a:latin typeface="Arial" charset="0"/>
            </a:endParaRPr>
          </a:p>
        </p:txBody>
      </p:sp>
      <p:pic>
        <p:nvPicPr>
          <p:cNvPr id="13" name="Immagine 12">
            <a:extLst>
              <a:ext uri="{FF2B5EF4-FFF2-40B4-BE49-F238E27FC236}">
                <a16:creationId xmlns:a16="http://schemas.microsoft.com/office/drawing/2014/main" id="{1D2D738E-807F-8D4C-9AEA-BD4AFFABB880}"/>
              </a:ext>
            </a:extLst>
          </p:cNvPr>
          <p:cNvPicPr>
            <a:picLocks noChangeAspect="1"/>
          </p:cNvPicPr>
          <p:nvPr/>
        </p:nvPicPr>
        <p:blipFill>
          <a:blip r:embed="rId2"/>
          <a:stretch>
            <a:fillRect/>
          </a:stretch>
        </p:blipFill>
        <p:spPr>
          <a:xfrm>
            <a:off x="1617190" y="784229"/>
            <a:ext cx="3654463" cy="3218680"/>
          </a:xfrm>
          <a:prstGeom prst="rect">
            <a:avLst/>
          </a:prstGeom>
        </p:spPr>
      </p:pic>
      <p:pic>
        <p:nvPicPr>
          <p:cNvPr id="16" name="Picture 13">
            <a:extLst>
              <a:ext uri="{FF2B5EF4-FFF2-40B4-BE49-F238E27FC236}">
                <a16:creationId xmlns:a16="http://schemas.microsoft.com/office/drawing/2014/main" id="{8622BB9F-B1D5-7742-8AAF-8F6E227877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4053" y="1470029"/>
            <a:ext cx="176773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DADB479F-3FF9-F840-9DE6-900CA4029F2C}"/>
              </a:ext>
            </a:extLst>
          </p:cNvPr>
          <p:cNvSpPr txBox="1"/>
          <p:nvPr/>
        </p:nvSpPr>
        <p:spPr>
          <a:xfrm>
            <a:off x="5652652" y="1089029"/>
            <a:ext cx="1351652" cy="369332"/>
          </a:xfrm>
          <a:prstGeom prst="rect">
            <a:avLst/>
          </a:prstGeom>
          <a:noFill/>
        </p:spPr>
        <p:txBody>
          <a:bodyPr wrap="none" rtlCol="0">
            <a:spAutoFit/>
          </a:bodyPr>
          <a:lstStyle/>
          <a:p>
            <a:r>
              <a:rPr lang="it-IT" dirty="0">
                <a:latin typeface="Times" pitchFamily="2" charset="0"/>
              </a:rPr>
              <a:t>Maremmana</a:t>
            </a:r>
          </a:p>
        </p:txBody>
      </p:sp>
      <p:pic>
        <p:nvPicPr>
          <p:cNvPr id="6" name="Immagine 5" descr="Immagine che contiene erba, esterni, mammifero, campo&#10;&#10;Descrizione generata automaticamente">
            <a:extLst>
              <a:ext uri="{FF2B5EF4-FFF2-40B4-BE49-F238E27FC236}">
                <a16:creationId xmlns:a16="http://schemas.microsoft.com/office/drawing/2014/main" id="{1C646BD2-240C-E040-A3F5-922E9FCF3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420" y="3316387"/>
            <a:ext cx="2166496" cy="1677845"/>
          </a:xfrm>
          <a:prstGeom prst="rect">
            <a:avLst/>
          </a:prstGeom>
        </p:spPr>
      </p:pic>
      <p:sp>
        <p:nvSpPr>
          <p:cNvPr id="18" name="CasellaDiTesto 17">
            <a:extLst>
              <a:ext uri="{FF2B5EF4-FFF2-40B4-BE49-F238E27FC236}">
                <a16:creationId xmlns:a16="http://schemas.microsoft.com/office/drawing/2014/main" id="{A2A13014-748A-4741-9555-865C4D22A985}"/>
              </a:ext>
            </a:extLst>
          </p:cNvPr>
          <p:cNvSpPr txBox="1"/>
          <p:nvPr/>
        </p:nvSpPr>
        <p:spPr>
          <a:xfrm>
            <a:off x="4128653" y="3005697"/>
            <a:ext cx="492443" cy="369332"/>
          </a:xfrm>
          <a:prstGeom prst="rect">
            <a:avLst/>
          </a:prstGeom>
          <a:noFill/>
        </p:spPr>
        <p:txBody>
          <a:bodyPr wrap="none" rtlCol="0">
            <a:spAutoFit/>
          </a:bodyPr>
          <a:lstStyle/>
          <a:p>
            <a:r>
              <a:rPr lang="it-IT" dirty="0">
                <a:latin typeface="Times" pitchFamily="2" charset="0"/>
              </a:rPr>
              <a:t>Gir</a:t>
            </a:r>
          </a:p>
        </p:txBody>
      </p:sp>
      <p:pic>
        <p:nvPicPr>
          <p:cNvPr id="9" name="Immagine 8" descr="Immagine che contiene erba, esterni, campo, mammifero&#10;&#10;Descrizione generata automaticamente">
            <a:extLst>
              <a:ext uri="{FF2B5EF4-FFF2-40B4-BE49-F238E27FC236}">
                <a16:creationId xmlns:a16="http://schemas.microsoft.com/office/drawing/2014/main" id="{95CE7FEC-4F91-224D-9477-AAAEC2CBEF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844" y="1040997"/>
            <a:ext cx="2527009" cy="2133600"/>
          </a:xfrm>
          <a:prstGeom prst="rect">
            <a:avLst/>
          </a:prstGeom>
        </p:spPr>
      </p:pic>
      <p:sp>
        <p:nvSpPr>
          <p:cNvPr id="21" name="CasellaDiTesto 20">
            <a:extLst>
              <a:ext uri="{FF2B5EF4-FFF2-40B4-BE49-F238E27FC236}">
                <a16:creationId xmlns:a16="http://schemas.microsoft.com/office/drawing/2014/main" id="{A37740FB-D442-0347-845F-255384FC4DCC}"/>
              </a:ext>
            </a:extLst>
          </p:cNvPr>
          <p:cNvSpPr txBox="1"/>
          <p:nvPr/>
        </p:nvSpPr>
        <p:spPr>
          <a:xfrm>
            <a:off x="8190176" y="719697"/>
            <a:ext cx="1043876" cy="369332"/>
          </a:xfrm>
          <a:prstGeom prst="rect">
            <a:avLst/>
          </a:prstGeom>
          <a:noFill/>
        </p:spPr>
        <p:txBody>
          <a:bodyPr wrap="none" rtlCol="0">
            <a:spAutoFit/>
          </a:bodyPr>
          <a:lstStyle/>
          <a:p>
            <a:r>
              <a:rPr lang="it-IT" dirty="0" err="1">
                <a:latin typeface="Times" pitchFamily="2" charset="0"/>
              </a:rPr>
              <a:t>Highland</a:t>
            </a:r>
            <a:endParaRPr lang="it-IT" dirty="0">
              <a:latin typeface="Times" pitchFamily="2" charset="0"/>
            </a:endParaRPr>
          </a:p>
        </p:txBody>
      </p:sp>
      <p:sp>
        <p:nvSpPr>
          <p:cNvPr id="24" name="CasellaDiTesto 23">
            <a:extLst>
              <a:ext uri="{FF2B5EF4-FFF2-40B4-BE49-F238E27FC236}">
                <a16:creationId xmlns:a16="http://schemas.microsoft.com/office/drawing/2014/main" id="{68A40A53-B80A-7948-84AF-51036CF33173}"/>
              </a:ext>
            </a:extLst>
          </p:cNvPr>
          <p:cNvSpPr txBox="1"/>
          <p:nvPr/>
        </p:nvSpPr>
        <p:spPr>
          <a:xfrm>
            <a:off x="1846996" y="4155308"/>
            <a:ext cx="820289" cy="369332"/>
          </a:xfrm>
          <a:prstGeom prst="rect">
            <a:avLst/>
          </a:prstGeom>
          <a:noFill/>
        </p:spPr>
        <p:txBody>
          <a:bodyPr wrap="none" rtlCol="0">
            <a:spAutoFit/>
          </a:bodyPr>
          <a:lstStyle/>
          <a:p>
            <a:r>
              <a:rPr lang="it-IT" dirty="0" err="1">
                <a:latin typeface="Times" pitchFamily="2" charset="0"/>
              </a:rPr>
              <a:t>Watusi</a:t>
            </a:r>
            <a:endParaRPr lang="it-IT" dirty="0">
              <a:latin typeface="Times" pitchFamily="2" charset="0"/>
            </a:endParaRPr>
          </a:p>
        </p:txBody>
      </p:sp>
      <p:pic>
        <p:nvPicPr>
          <p:cNvPr id="20" name="Immagine 19" descr="Immagine che contiene erba, mucca, esterni, bovino&#10;&#10;Descrizione generata automaticamente">
            <a:extLst>
              <a:ext uri="{FF2B5EF4-FFF2-40B4-BE49-F238E27FC236}">
                <a16:creationId xmlns:a16="http://schemas.microsoft.com/office/drawing/2014/main" id="{C1316D2E-B0C4-6745-BC31-01E5B44DC1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9555" y="4524640"/>
            <a:ext cx="2743200" cy="1747578"/>
          </a:xfrm>
          <a:prstGeom prst="rect">
            <a:avLst/>
          </a:prstGeom>
        </p:spPr>
      </p:pic>
      <p:pic>
        <p:nvPicPr>
          <p:cNvPr id="23" name="Immagine 22" descr="Immagine che contiene erba, mucca, esterni, mammifero&#10;&#10;Descrizione generata automaticamente">
            <a:extLst>
              <a:ext uri="{FF2B5EF4-FFF2-40B4-BE49-F238E27FC236}">
                <a16:creationId xmlns:a16="http://schemas.microsoft.com/office/drawing/2014/main" id="{DF212647-C29F-874E-884A-DABB5C1E52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3680" y="3583765"/>
            <a:ext cx="2973000" cy="1649404"/>
          </a:xfrm>
          <a:prstGeom prst="rect">
            <a:avLst/>
          </a:prstGeom>
        </p:spPr>
      </p:pic>
      <p:sp>
        <p:nvSpPr>
          <p:cNvPr id="29" name="CasellaDiTesto 28">
            <a:extLst>
              <a:ext uri="{FF2B5EF4-FFF2-40B4-BE49-F238E27FC236}">
                <a16:creationId xmlns:a16="http://schemas.microsoft.com/office/drawing/2014/main" id="{B73D9733-4732-3C49-8E84-219AD827E863}"/>
              </a:ext>
            </a:extLst>
          </p:cNvPr>
          <p:cNvSpPr txBox="1"/>
          <p:nvPr/>
        </p:nvSpPr>
        <p:spPr>
          <a:xfrm>
            <a:off x="8286357" y="3185529"/>
            <a:ext cx="851515" cy="369332"/>
          </a:xfrm>
          <a:prstGeom prst="rect">
            <a:avLst/>
          </a:prstGeom>
          <a:noFill/>
        </p:spPr>
        <p:txBody>
          <a:bodyPr wrap="none" rtlCol="0">
            <a:spAutoFit/>
          </a:bodyPr>
          <a:lstStyle/>
          <a:p>
            <a:r>
              <a:rPr lang="it-IT" dirty="0" err="1">
                <a:latin typeface="Times" pitchFamily="2" charset="0"/>
              </a:rPr>
              <a:t>Wagyu</a:t>
            </a:r>
            <a:endParaRPr lang="it-IT" dirty="0">
              <a:latin typeface="Times" pitchFamily="2" charset="0"/>
            </a:endParaRPr>
          </a:p>
        </p:txBody>
      </p:sp>
      <p:pic>
        <p:nvPicPr>
          <p:cNvPr id="26" name="Immagine 25" descr="Immagine che contiene cibo, tavolo, interni, sedendo&#10;&#10;Descrizione generata automaticamente">
            <a:extLst>
              <a:ext uri="{FF2B5EF4-FFF2-40B4-BE49-F238E27FC236}">
                <a16:creationId xmlns:a16="http://schemas.microsoft.com/office/drawing/2014/main" id="{4EA86D92-425E-754D-9C40-CD40292A7A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8212" y="4689087"/>
            <a:ext cx="1724689" cy="1143000"/>
          </a:xfrm>
          <a:prstGeom prst="rect">
            <a:avLst/>
          </a:prstGeom>
        </p:spPr>
      </p:pic>
      <p:pic>
        <p:nvPicPr>
          <p:cNvPr id="28" name="Immagine 27" descr="Immagine che contiene mucca, inpiedi, erba, marrone&#10;&#10;Descrizione generata automaticamente">
            <a:extLst>
              <a:ext uri="{FF2B5EF4-FFF2-40B4-BE49-F238E27FC236}">
                <a16:creationId xmlns:a16="http://schemas.microsoft.com/office/drawing/2014/main" id="{BCCF64CC-5F26-3C49-A83C-1F897AE79F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7253" y="4689087"/>
            <a:ext cx="2363768" cy="1732486"/>
          </a:xfrm>
          <a:prstGeom prst="rect">
            <a:avLst/>
          </a:prstGeom>
        </p:spPr>
      </p:pic>
      <p:sp>
        <p:nvSpPr>
          <p:cNvPr id="34" name="CasellaDiTesto 33">
            <a:extLst>
              <a:ext uri="{FF2B5EF4-FFF2-40B4-BE49-F238E27FC236}">
                <a16:creationId xmlns:a16="http://schemas.microsoft.com/office/drawing/2014/main" id="{33158FE9-6542-D744-A49D-81618F5CA886}"/>
              </a:ext>
            </a:extLst>
          </p:cNvPr>
          <p:cNvSpPr txBox="1"/>
          <p:nvPr/>
        </p:nvSpPr>
        <p:spPr>
          <a:xfrm>
            <a:off x="5728853" y="4377297"/>
            <a:ext cx="915635" cy="369332"/>
          </a:xfrm>
          <a:prstGeom prst="rect">
            <a:avLst/>
          </a:prstGeom>
          <a:noFill/>
        </p:spPr>
        <p:txBody>
          <a:bodyPr wrap="none" rtlCol="0">
            <a:spAutoFit/>
          </a:bodyPr>
          <a:lstStyle/>
          <a:p>
            <a:r>
              <a:rPr lang="it-IT" dirty="0">
                <a:latin typeface="Times" pitchFamily="2" charset="0"/>
              </a:rPr>
              <a:t>Karachi</a:t>
            </a:r>
          </a:p>
        </p:txBody>
      </p:sp>
      <p:sp>
        <p:nvSpPr>
          <p:cNvPr id="19" name="CasellaDiTesto 18">
            <a:extLst>
              <a:ext uri="{FF2B5EF4-FFF2-40B4-BE49-F238E27FC236}">
                <a16:creationId xmlns:a16="http://schemas.microsoft.com/office/drawing/2014/main" id="{3ECEFF6D-1330-2D40-B4F8-E98C7CA32828}"/>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3571919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0224BBC-D979-1B49-B97F-2F544B534927}"/>
              </a:ext>
            </a:extLst>
          </p:cNvPr>
          <p:cNvSpPr/>
          <p:nvPr/>
        </p:nvSpPr>
        <p:spPr>
          <a:xfrm>
            <a:off x="568039" y="0"/>
            <a:ext cx="10266218"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Relazioni con le 14 razze europee</a:t>
            </a:r>
            <a:endParaRPr lang="it-IT" sz="2800" i="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0296A663-4DE2-714C-8C1F-926332A3D09D}"/>
              </a:ext>
            </a:extLst>
          </p:cNvPr>
          <p:cNvPicPr>
            <a:picLocks noChangeAspect="1"/>
          </p:cNvPicPr>
          <p:nvPr/>
        </p:nvPicPr>
        <p:blipFill>
          <a:blip r:embed="rId2"/>
          <a:stretch>
            <a:fillRect/>
          </a:stretch>
        </p:blipFill>
        <p:spPr>
          <a:xfrm>
            <a:off x="750389" y="731520"/>
            <a:ext cx="10376362" cy="5188181"/>
          </a:xfrm>
          <a:prstGeom prst="rect">
            <a:avLst/>
          </a:prstGeom>
        </p:spPr>
      </p:pic>
      <p:sp>
        <p:nvSpPr>
          <p:cNvPr id="3" name="CasellaDiTesto 2">
            <a:extLst>
              <a:ext uri="{FF2B5EF4-FFF2-40B4-BE49-F238E27FC236}">
                <a16:creationId xmlns:a16="http://schemas.microsoft.com/office/drawing/2014/main" id="{5601E203-B07B-CE4E-BA04-A3BC309418FD}"/>
              </a:ext>
            </a:extLst>
          </p:cNvPr>
          <p:cNvSpPr txBox="1"/>
          <p:nvPr/>
        </p:nvSpPr>
        <p:spPr>
          <a:xfrm>
            <a:off x="187721" y="5989902"/>
            <a:ext cx="9577168" cy="338554"/>
          </a:xfrm>
          <a:prstGeom prst="rect">
            <a:avLst/>
          </a:prstGeom>
          <a:noFill/>
        </p:spPr>
        <p:txBody>
          <a:bodyPr wrap="square" rtlCol="0">
            <a:spAutoFit/>
          </a:bodyPr>
          <a:lstStyle/>
          <a:p>
            <a:r>
              <a:rPr lang="en-GB" sz="1600" i="1" dirty="0"/>
              <a:t>Principal Component Analysis (PC1 – 4.25% vs PC2 – 2.62%) of the European cattle breeds dataset (75K SNPs)</a:t>
            </a:r>
          </a:p>
        </p:txBody>
      </p:sp>
      <p:sp>
        <p:nvSpPr>
          <p:cNvPr id="5" name="CasellaDiTesto 4">
            <a:extLst>
              <a:ext uri="{FF2B5EF4-FFF2-40B4-BE49-F238E27FC236}">
                <a16:creationId xmlns:a16="http://schemas.microsoft.com/office/drawing/2014/main" id="{5D6DA16E-F016-B547-8054-365BFF5F5C56}"/>
              </a:ext>
            </a:extLst>
          </p:cNvPr>
          <p:cNvSpPr txBox="1"/>
          <p:nvPr/>
        </p:nvSpPr>
        <p:spPr>
          <a:xfrm>
            <a:off x="10164372" y="5989902"/>
            <a:ext cx="1924758" cy="369332"/>
          </a:xfrm>
          <a:prstGeom prst="rect">
            <a:avLst/>
          </a:prstGeom>
          <a:noFill/>
        </p:spPr>
        <p:txBody>
          <a:bodyPr wrap="none" rtlCol="0">
            <a:spAutoFit/>
          </a:bodyPr>
          <a:lstStyle/>
          <a:p>
            <a:r>
              <a:rPr lang="en-GB" dirty="0"/>
              <a:t>Software: PLINK; R</a:t>
            </a:r>
          </a:p>
        </p:txBody>
      </p:sp>
      <p:sp>
        <p:nvSpPr>
          <p:cNvPr id="8" name="CasellaDiTesto 7">
            <a:extLst>
              <a:ext uri="{FF2B5EF4-FFF2-40B4-BE49-F238E27FC236}">
                <a16:creationId xmlns:a16="http://schemas.microsoft.com/office/drawing/2014/main" id="{1D815CF1-0897-4348-849F-E62D0D60C4B8}"/>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603190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t="10025" r="4152"/>
          <a:stretch/>
        </p:blipFill>
        <p:spPr>
          <a:xfrm>
            <a:off x="2661839" y="1087582"/>
            <a:ext cx="6868321" cy="5302929"/>
          </a:xfrm>
          <a:prstGeom prst="rect">
            <a:avLst/>
          </a:prstGeom>
        </p:spPr>
      </p:pic>
      <p:sp>
        <p:nvSpPr>
          <p:cNvPr id="3" name="Rettangolo 2">
            <a:extLst>
              <a:ext uri="{FF2B5EF4-FFF2-40B4-BE49-F238E27FC236}">
                <a16:creationId xmlns:a16="http://schemas.microsoft.com/office/drawing/2014/main" id="{2E58DD5D-B9F5-BD44-8F73-78FDE9F89C2C}"/>
              </a:ext>
            </a:extLst>
          </p:cNvPr>
          <p:cNvSpPr/>
          <p:nvPr/>
        </p:nvSpPr>
        <p:spPr>
          <a:xfrm>
            <a:off x="2833254" y="73480"/>
            <a:ext cx="6109686" cy="584775"/>
          </a:xfrm>
          <a:prstGeom prst="rect">
            <a:avLst/>
          </a:prstGeom>
        </p:spPr>
        <p:txBody>
          <a:bodyPr wrap="none">
            <a:spAutoFit/>
          </a:bodyPr>
          <a:lstStyle/>
          <a:p>
            <a:r>
              <a:rPr lang="it-IT" sz="3200" b="1" dirty="0"/>
              <a:t>Relazioni con altre 78 razze taurine</a:t>
            </a:r>
          </a:p>
        </p:txBody>
      </p:sp>
      <p:sp>
        <p:nvSpPr>
          <p:cNvPr id="4" name="Ovale 3">
            <a:extLst>
              <a:ext uri="{FF2B5EF4-FFF2-40B4-BE49-F238E27FC236}">
                <a16:creationId xmlns:a16="http://schemas.microsoft.com/office/drawing/2014/main" id="{3D55A7D9-4A93-E04D-A284-0CF6135FFC56}"/>
              </a:ext>
            </a:extLst>
          </p:cNvPr>
          <p:cNvSpPr/>
          <p:nvPr/>
        </p:nvSpPr>
        <p:spPr>
          <a:xfrm>
            <a:off x="3290455" y="1129600"/>
            <a:ext cx="1219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CasellaDiTesto 1">
            <a:extLst>
              <a:ext uri="{FF2B5EF4-FFF2-40B4-BE49-F238E27FC236}">
                <a16:creationId xmlns:a16="http://schemas.microsoft.com/office/drawing/2014/main" id="{DB7396BE-56BD-F34B-8180-C7EF938D62DF}"/>
              </a:ext>
            </a:extLst>
          </p:cNvPr>
          <p:cNvSpPr txBox="1"/>
          <p:nvPr/>
        </p:nvSpPr>
        <p:spPr>
          <a:xfrm>
            <a:off x="4114800" y="760268"/>
            <a:ext cx="1994264" cy="369332"/>
          </a:xfrm>
          <a:prstGeom prst="rect">
            <a:avLst/>
          </a:prstGeom>
          <a:noFill/>
        </p:spPr>
        <p:txBody>
          <a:bodyPr wrap="none" rtlCol="0">
            <a:spAutoFit/>
          </a:bodyPr>
          <a:lstStyle/>
          <a:p>
            <a:r>
              <a:rPr lang="it-IT" dirty="0"/>
              <a:t>Rendena e Bruna/e</a:t>
            </a:r>
          </a:p>
        </p:txBody>
      </p:sp>
      <p:sp>
        <p:nvSpPr>
          <p:cNvPr id="8" name="CasellaDiTesto 7">
            <a:extLst>
              <a:ext uri="{FF2B5EF4-FFF2-40B4-BE49-F238E27FC236}">
                <a16:creationId xmlns:a16="http://schemas.microsoft.com/office/drawing/2014/main" id="{2A8481E1-E1ED-A64A-BC1E-C68486626E24}"/>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86432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676400" y="1295400"/>
            <a:ext cx="8991600" cy="5105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266" name="CasellaDiTesto 7"/>
          <p:cNvSpPr txBox="1">
            <a:spLocks noChangeArrowheads="1"/>
          </p:cNvSpPr>
          <p:nvPr/>
        </p:nvSpPr>
        <p:spPr bwMode="auto">
          <a:xfrm>
            <a:off x="2819400" y="2838450"/>
            <a:ext cx="15128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11267" name="CasellaDiTesto 9"/>
          <p:cNvSpPr txBox="1">
            <a:spLocks noChangeArrowheads="1"/>
          </p:cNvSpPr>
          <p:nvPr/>
        </p:nvSpPr>
        <p:spPr bwMode="auto">
          <a:xfrm>
            <a:off x="2819400" y="4576763"/>
            <a:ext cx="15128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3" name="Rettangolo 2"/>
          <p:cNvSpPr/>
          <p:nvPr/>
        </p:nvSpPr>
        <p:spPr>
          <a:xfrm>
            <a:off x="4076700" y="231487"/>
            <a:ext cx="2518112" cy="584776"/>
          </a:xfrm>
          <a:prstGeom prst="rect">
            <a:avLst/>
          </a:prstGeom>
          <a:noFill/>
          <a:ln>
            <a:noFill/>
          </a:ln>
        </p:spPr>
        <p:txBody>
          <a:bodyPr vert="horz" wrap="square" lIns="91440" tIns="45720" rIns="91440" bIns="45720" numCol="1" anchor="t" anchorCtr="0" compatLnSpc="1">
            <a:prstTxWarp prst="textNoShape">
              <a:avLst/>
            </a:prstTxWarp>
          </a:bodyPr>
          <a:lstStyle/>
          <a:p>
            <a:pPr algn="ctr" eaLnBrk="0" hangingPunct="0"/>
            <a:r>
              <a:rPr lang="it-IT" altLang="ja-JP" sz="4000" b="1" dirty="0">
                <a:latin typeface="+mj-lt"/>
              </a:rPr>
              <a:t>Scaletta</a:t>
            </a:r>
            <a:endParaRPr lang="en-US" sz="4000" b="1" dirty="0">
              <a:latin typeface="+mj-lt"/>
            </a:endParaRPr>
          </a:p>
        </p:txBody>
      </p:sp>
      <p:pic>
        <p:nvPicPr>
          <p:cNvPr id="1126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5105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Segnaposto contenuto 2"/>
          <p:cNvSpPr txBox="1">
            <a:spLocks/>
          </p:cNvSpPr>
          <p:nvPr/>
        </p:nvSpPr>
        <p:spPr bwMode="auto">
          <a:xfrm>
            <a:off x="4800600" y="3017838"/>
            <a:ext cx="5943600" cy="239236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it-IT" sz="2800" dirty="0">
                <a:solidFill>
                  <a:srgbClr val="FFFFFF"/>
                </a:solidFill>
                <a:latin typeface="Calibri" charset="0"/>
              </a:rPr>
              <a:t>Introduzione </a:t>
            </a:r>
          </a:p>
          <a:p>
            <a:pPr>
              <a:spcBef>
                <a:spcPct val="20000"/>
              </a:spcBef>
              <a:buFont typeface="Arial" charset="0"/>
              <a:buChar char="•"/>
            </a:pPr>
            <a:r>
              <a:rPr lang="it-IT" sz="2800" dirty="0">
                <a:solidFill>
                  <a:srgbClr val="FFFFFF"/>
                </a:solidFill>
                <a:latin typeface="Calibri" charset="0"/>
              </a:rPr>
              <a:t>La biodiversità della Rendena</a:t>
            </a:r>
          </a:p>
          <a:p>
            <a:pPr>
              <a:spcBef>
                <a:spcPct val="20000"/>
              </a:spcBef>
              <a:buFont typeface="Arial" charset="0"/>
              <a:buChar char="•"/>
            </a:pPr>
            <a:r>
              <a:rPr lang="it-IT" sz="2800" dirty="0">
                <a:solidFill>
                  <a:srgbClr val="FFFFFF"/>
                </a:solidFill>
                <a:latin typeface="Calibri" charset="0"/>
              </a:rPr>
              <a:t>L’origine e originalità della Rendena</a:t>
            </a:r>
          </a:p>
          <a:p>
            <a:pPr>
              <a:spcBef>
                <a:spcPct val="20000"/>
              </a:spcBef>
              <a:buFont typeface="Arial" charset="0"/>
              <a:buChar char="•"/>
            </a:pPr>
            <a:r>
              <a:rPr lang="it-IT" sz="2800" dirty="0">
                <a:solidFill>
                  <a:srgbClr val="FFFFFF"/>
                </a:solidFill>
                <a:latin typeface="Calibri" charset="0"/>
              </a:rPr>
              <a:t>I geni di adattamento al clima</a:t>
            </a:r>
          </a:p>
          <a:p>
            <a:pPr>
              <a:spcBef>
                <a:spcPct val="20000"/>
              </a:spcBef>
              <a:buFont typeface="Arial" charset="0"/>
              <a:buChar char="•"/>
            </a:pPr>
            <a:r>
              <a:rPr lang="it-IT" sz="2800" dirty="0">
                <a:solidFill>
                  <a:srgbClr val="FFFFFF"/>
                </a:solidFill>
                <a:latin typeface="Calibri" charset="0"/>
              </a:rPr>
              <a:t>Conclusioni</a:t>
            </a:r>
          </a:p>
          <a:p>
            <a:pPr marL="0" indent="0">
              <a:spcBef>
                <a:spcPct val="20000"/>
              </a:spcBef>
            </a:pPr>
            <a:endParaRPr lang="it-IT" sz="2800" dirty="0">
              <a:solidFill>
                <a:srgbClr val="FFFFFF"/>
              </a:solidFill>
              <a:latin typeface="Calibri" charset="0"/>
            </a:endParaRPr>
          </a:p>
        </p:txBody>
      </p:sp>
      <p:sp>
        <p:nvSpPr>
          <p:cNvPr id="9" name="CasellaDiTesto 8">
            <a:extLst>
              <a:ext uri="{FF2B5EF4-FFF2-40B4-BE49-F238E27FC236}">
                <a16:creationId xmlns:a16="http://schemas.microsoft.com/office/drawing/2014/main" id="{9FA0F639-5C56-F14E-9FC4-1674EE86EE3A}"/>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990685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a:extLst>
              <a:ext uri="{FF2B5EF4-FFF2-40B4-BE49-F238E27FC236}">
                <a16:creationId xmlns:a16="http://schemas.microsoft.com/office/drawing/2014/main" id="{2BF6400D-672D-DF42-80F8-B22E989FBE85}"/>
              </a:ext>
            </a:extLst>
          </p:cNvPr>
          <p:cNvGrpSpPr/>
          <p:nvPr/>
        </p:nvGrpSpPr>
        <p:grpSpPr>
          <a:xfrm>
            <a:off x="2453789" y="1067956"/>
            <a:ext cx="7064592" cy="5377528"/>
            <a:chOff x="929789" y="1289635"/>
            <a:chExt cx="7064592" cy="5377528"/>
          </a:xfrm>
        </p:grpSpPr>
        <p:pic>
          <p:nvPicPr>
            <p:cNvPr id="5" name="Picture 4"/>
            <p:cNvPicPr>
              <a:picLocks noChangeAspect="1"/>
            </p:cNvPicPr>
            <p:nvPr/>
          </p:nvPicPr>
          <p:blipFill rotWithShape="1">
            <a:blip r:embed="rId2"/>
            <a:srcRect t="10486" r="4110"/>
            <a:stretch/>
          </p:blipFill>
          <p:spPr>
            <a:xfrm>
              <a:off x="990600" y="1289635"/>
              <a:ext cx="7003781" cy="5377528"/>
            </a:xfrm>
            <a:prstGeom prst="rect">
              <a:avLst/>
            </a:prstGeom>
          </p:spPr>
        </p:pic>
        <p:sp>
          <p:nvSpPr>
            <p:cNvPr id="3" name="CasellaDiTesto 2">
              <a:extLst>
                <a:ext uri="{FF2B5EF4-FFF2-40B4-BE49-F238E27FC236}">
                  <a16:creationId xmlns:a16="http://schemas.microsoft.com/office/drawing/2014/main" id="{75A7ED3F-89F3-094F-BE85-02EFAAE91437}"/>
                </a:ext>
              </a:extLst>
            </p:cNvPr>
            <p:cNvSpPr txBox="1"/>
            <p:nvPr/>
          </p:nvSpPr>
          <p:spPr>
            <a:xfrm>
              <a:off x="4074402" y="6245423"/>
              <a:ext cx="973343" cy="276999"/>
            </a:xfrm>
            <a:prstGeom prst="rect">
              <a:avLst/>
            </a:prstGeom>
            <a:solidFill>
              <a:schemeClr val="bg1"/>
            </a:solidFill>
          </p:spPr>
          <p:txBody>
            <a:bodyPr wrap="none" rtlCol="0">
              <a:spAutoFit/>
            </a:bodyPr>
            <a:lstStyle/>
            <a:p>
              <a:r>
                <a:rPr lang="it-IT" sz="1200" dirty="0"/>
                <a:t>PC3 (11.8%) </a:t>
              </a:r>
            </a:p>
          </p:txBody>
        </p:sp>
        <p:sp>
          <p:nvSpPr>
            <p:cNvPr id="6" name="CasellaDiTesto 5">
              <a:extLst>
                <a:ext uri="{FF2B5EF4-FFF2-40B4-BE49-F238E27FC236}">
                  <a16:creationId xmlns:a16="http://schemas.microsoft.com/office/drawing/2014/main" id="{09234D2A-2FCD-2E4F-B7EC-018B32F45617}"/>
                </a:ext>
              </a:extLst>
            </p:cNvPr>
            <p:cNvSpPr txBox="1"/>
            <p:nvPr/>
          </p:nvSpPr>
          <p:spPr>
            <a:xfrm rot="16200000">
              <a:off x="581617" y="3463441"/>
              <a:ext cx="973343" cy="276999"/>
            </a:xfrm>
            <a:prstGeom prst="rect">
              <a:avLst/>
            </a:prstGeom>
            <a:solidFill>
              <a:schemeClr val="bg1"/>
            </a:solidFill>
          </p:spPr>
          <p:txBody>
            <a:bodyPr wrap="none" rtlCol="0">
              <a:spAutoFit/>
            </a:bodyPr>
            <a:lstStyle/>
            <a:p>
              <a:r>
                <a:rPr lang="it-IT" sz="1200" dirty="0"/>
                <a:t>PC4 (10.3%) </a:t>
              </a:r>
            </a:p>
          </p:txBody>
        </p:sp>
      </p:grpSp>
      <p:sp>
        <p:nvSpPr>
          <p:cNvPr id="4" name="Ovale 3">
            <a:extLst>
              <a:ext uri="{FF2B5EF4-FFF2-40B4-BE49-F238E27FC236}">
                <a16:creationId xmlns:a16="http://schemas.microsoft.com/office/drawing/2014/main" id="{C0A6769B-F78A-4343-86E3-D6046AB19D17}"/>
              </a:ext>
            </a:extLst>
          </p:cNvPr>
          <p:cNvSpPr/>
          <p:nvPr/>
        </p:nvSpPr>
        <p:spPr>
          <a:xfrm>
            <a:off x="5635490" y="1988121"/>
            <a:ext cx="7620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0EED1093-58A2-5E41-8B6B-666EBAFE50CB}"/>
              </a:ext>
            </a:extLst>
          </p:cNvPr>
          <p:cNvSpPr txBox="1"/>
          <p:nvPr/>
        </p:nvSpPr>
        <p:spPr>
          <a:xfrm>
            <a:off x="3581400" y="1880393"/>
            <a:ext cx="2002600" cy="369332"/>
          </a:xfrm>
          <a:prstGeom prst="rect">
            <a:avLst/>
          </a:prstGeom>
          <a:noFill/>
        </p:spPr>
        <p:txBody>
          <a:bodyPr wrap="none" rtlCol="0">
            <a:spAutoFit/>
          </a:bodyPr>
          <a:lstStyle/>
          <a:p>
            <a:r>
              <a:rPr lang="it-IT" dirty="0"/>
              <a:t>Originalità genetica</a:t>
            </a:r>
          </a:p>
        </p:txBody>
      </p:sp>
      <p:sp>
        <p:nvSpPr>
          <p:cNvPr id="9" name="Rettangolo 8">
            <a:extLst>
              <a:ext uri="{FF2B5EF4-FFF2-40B4-BE49-F238E27FC236}">
                <a16:creationId xmlns:a16="http://schemas.microsoft.com/office/drawing/2014/main" id="{E15DB519-01AB-F74F-ADFF-4A51A136DA35}"/>
              </a:ext>
            </a:extLst>
          </p:cNvPr>
          <p:cNvSpPr/>
          <p:nvPr/>
        </p:nvSpPr>
        <p:spPr>
          <a:xfrm>
            <a:off x="2514600" y="61061"/>
            <a:ext cx="6109686" cy="584775"/>
          </a:xfrm>
          <a:prstGeom prst="rect">
            <a:avLst/>
          </a:prstGeom>
        </p:spPr>
        <p:txBody>
          <a:bodyPr wrap="none">
            <a:spAutoFit/>
          </a:bodyPr>
          <a:lstStyle/>
          <a:p>
            <a:r>
              <a:rPr lang="it-IT" sz="3200" b="1" dirty="0"/>
              <a:t>Relazioni con altre 78 razze taurine</a:t>
            </a:r>
          </a:p>
        </p:txBody>
      </p:sp>
      <p:sp>
        <p:nvSpPr>
          <p:cNvPr id="11" name="CasellaDiTesto 10">
            <a:extLst>
              <a:ext uri="{FF2B5EF4-FFF2-40B4-BE49-F238E27FC236}">
                <a16:creationId xmlns:a16="http://schemas.microsoft.com/office/drawing/2014/main" id="{17F39FEF-86AC-964B-AD06-65F93A8F8C05}"/>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668925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015760C-CC1C-9941-9557-068EEB54E868}"/>
              </a:ext>
            </a:extLst>
          </p:cNvPr>
          <p:cNvPicPr>
            <a:picLocks noChangeAspect="1"/>
          </p:cNvPicPr>
          <p:nvPr/>
        </p:nvPicPr>
        <p:blipFill>
          <a:blip r:embed="rId2"/>
          <a:stretch>
            <a:fillRect/>
          </a:stretch>
        </p:blipFill>
        <p:spPr>
          <a:xfrm>
            <a:off x="3117273" y="1918854"/>
            <a:ext cx="9074727" cy="4537364"/>
          </a:xfrm>
          <a:prstGeom prst="rect">
            <a:avLst/>
          </a:prstGeom>
        </p:spPr>
      </p:pic>
      <p:sp>
        <p:nvSpPr>
          <p:cNvPr id="4" name="Rettangolo 3">
            <a:extLst>
              <a:ext uri="{FF2B5EF4-FFF2-40B4-BE49-F238E27FC236}">
                <a16:creationId xmlns:a16="http://schemas.microsoft.com/office/drawing/2014/main" id="{BCFE184F-90EC-9943-8850-437E5DF227DA}"/>
              </a:ext>
            </a:extLst>
          </p:cNvPr>
          <p:cNvSpPr/>
          <p:nvPr/>
        </p:nvSpPr>
        <p:spPr>
          <a:xfrm>
            <a:off x="0" y="3013501"/>
            <a:ext cx="3188032" cy="830997"/>
          </a:xfrm>
          <a:prstGeom prst="rect">
            <a:avLst/>
          </a:prstGeom>
        </p:spPr>
        <p:txBody>
          <a:bodyPr wrap="square">
            <a:spAutoFit/>
          </a:bodyPr>
          <a:lstStyle/>
          <a:p>
            <a:pPr marL="285750" indent="-285750">
              <a:buFontTx/>
              <a:buChar char="-"/>
            </a:pPr>
            <a:r>
              <a:rPr lang="it-IT" sz="2400" dirty="0">
                <a:solidFill>
                  <a:srgbClr val="000000"/>
                </a:solidFill>
                <a:latin typeface="Calibri" panose="020F0502020204030204" pitchFamily="34" charset="0"/>
              </a:rPr>
              <a:t>20 popolazioni dell’arco alpino</a:t>
            </a:r>
          </a:p>
        </p:txBody>
      </p:sp>
      <p:pic>
        <p:nvPicPr>
          <p:cNvPr id="6" name="Immagine 5" descr="Immagine che contiene screenshot&#10;&#10;Descrizione generata automaticamente">
            <a:extLst>
              <a:ext uri="{FF2B5EF4-FFF2-40B4-BE49-F238E27FC236}">
                <a16:creationId xmlns:a16="http://schemas.microsoft.com/office/drawing/2014/main" id="{D26C9048-3BB0-2249-B8B1-3D2B2D1C8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40215"/>
            <a:ext cx="4410646" cy="1837452"/>
          </a:xfrm>
          <a:prstGeom prst="rect">
            <a:avLst/>
          </a:prstGeom>
        </p:spPr>
      </p:pic>
      <p:pic>
        <p:nvPicPr>
          <p:cNvPr id="7" name="Immagine 6" descr="Immagine che contiene neve, esterni, coperto, decorato&#10;&#10;Descrizione generata automaticamente">
            <a:extLst>
              <a:ext uri="{FF2B5EF4-FFF2-40B4-BE49-F238E27FC236}">
                <a16:creationId xmlns:a16="http://schemas.microsoft.com/office/drawing/2014/main" id="{FFAA01CE-86D3-5F41-A250-00929078D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23" y="647430"/>
            <a:ext cx="2802628" cy="1837452"/>
          </a:xfrm>
          <a:prstGeom prst="rect">
            <a:avLst/>
          </a:prstGeom>
        </p:spPr>
      </p:pic>
      <p:sp>
        <p:nvSpPr>
          <p:cNvPr id="8" name="Ovale 7">
            <a:extLst>
              <a:ext uri="{FF2B5EF4-FFF2-40B4-BE49-F238E27FC236}">
                <a16:creationId xmlns:a16="http://schemas.microsoft.com/office/drawing/2014/main" id="{43E1F7AF-024E-DD47-9439-CDED497AA9E1}"/>
              </a:ext>
            </a:extLst>
          </p:cNvPr>
          <p:cNvSpPr/>
          <p:nvPr/>
        </p:nvSpPr>
        <p:spPr>
          <a:xfrm>
            <a:off x="7019355" y="4954141"/>
            <a:ext cx="1445771" cy="12235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D6237A98-BAF6-0A48-BA0A-A10764BD3473}"/>
              </a:ext>
            </a:extLst>
          </p:cNvPr>
          <p:cNvSpPr txBox="1"/>
          <p:nvPr/>
        </p:nvSpPr>
        <p:spPr>
          <a:xfrm>
            <a:off x="4008864" y="1381490"/>
            <a:ext cx="5282408" cy="369332"/>
          </a:xfrm>
          <a:prstGeom prst="rect">
            <a:avLst/>
          </a:prstGeom>
          <a:noFill/>
        </p:spPr>
        <p:txBody>
          <a:bodyPr wrap="none" rtlCol="0">
            <a:spAutoFit/>
          </a:bodyPr>
          <a:lstStyle/>
          <a:p>
            <a:r>
              <a:rPr lang="it-IT" dirty="0"/>
              <a:t>Originalità genetica anche tra le popolazioni delle Alpi</a:t>
            </a:r>
          </a:p>
        </p:txBody>
      </p:sp>
      <p:sp>
        <p:nvSpPr>
          <p:cNvPr id="9" name="Rettangolo 8">
            <a:extLst>
              <a:ext uri="{FF2B5EF4-FFF2-40B4-BE49-F238E27FC236}">
                <a16:creationId xmlns:a16="http://schemas.microsoft.com/office/drawing/2014/main" id="{B9CB87E6-EF36-BD41-A353-922B6A75D324}"/>
              </a:ext>
            </a:extLst>
          </p:cNvPr>
          <p:cNvSpPr/>
          <p:nvPr/>
        </p:nvSpPr>
        <p:spPr>
          <a:xfrm>
            <a:off x="3844637" y="353454"/>
            <a:ext cx="5039521" cy="584775"/>
          </a:xfrm>
          <a:prstGeom prst="rect">
            <a:avLst/>
          </a:prstGeom>
        </p:spPr>
        <p:txBody>
          <a:bodyPr wrap="none">
            <a:spAutoFit/>
          </a:bodyPr>
          <a:lstStyle/>
          <a:p>
            <a:r>
              <a:rPr lang="it-IT" sz="3200" b="1" dirty="0"/>
              <a:t>Relazioni con 20 razze alpine</a:t>
            </a:r>
          </a:p>
        </p:txBody>
      </p:sp>
      <p:sp>
        <p:nvSpPr>
          <p:cNvPr id="11" name="CasellaDiTesto 10">
            <a:extLst>
              <a:ext uri="{FF2B5EF4-FFF2-40B4-BE49-F238E27FC236}">
                <a16:creationId xmlns:a16="http://schemas.microsoft.com/office/drawing/2014/main" id="{D858F41B-64D1-9147-8DCF-82B6D0AF85DD}"/>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3734341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54F0FF3-3D94-EE40-97DF-E9682D476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76067"/>
            <a:ext cx="9144000" cy="5252428"/>
          </a:xfrm>
          <a:prstGeom prst="rect">
            <a:avLst/>
          </a:prstGeom>
        </p:spPr>
      </p:pic>
      <p:sp>
        <p:nvSpPr>
          <p:cNvPr id="3" name="Rettangolo 2">
            <a:extLst>
              <a:ext uri="{FF2B5EF4-FFF2-40B4-BE49-F238E27FC236}">
                <a16:creationId xmlns:a16="http://schemas.microsoft.com/office/drawing/2014/main" id="{318F48F8-A5A9-0B46-8C5C-5B5C0285C022}"/>
              </a:ext>
            </a:extLst>
          </p:cNvPr>
          <p:cNvSpPr/>
          <p:nvPr/>
        </p:nvSpPr>
        <p:spPr>
          <a:xfrm>
            <a:off x="3162300" y="116814"/>
            <a:ext cx="5325882" cy="523220"/>
          </a:xfrm>
          <a:prstGeom prst="rect">
            <a:avLst/>
          </a:prstGeom>
        </p:spPr>
        <p:txBody>
          <a:bodyPr wrap="none">
            <a:spAutoFit/>
          </a:bodyPr>
          <a:lstStyle/>
          <a:p>
            <a:r>
              <a:rPr lang="it-IT" sz="2800" b="1" dirty="0"/>
              <a:t>Genoma in comune con altre razze</a:t>
            </a:r>
          </a:p>
        </p:txBody>
      </p:sp>
      <p:sp>
        <p:nvSpPr>
          <p:cNvPr id="4" name="Fumetto 2 3">
            <a:extLst>
              <a:ext uri="{FF2B5EF4-FFF2-40B4-BE49-F238E27FC236}">
                <a16:creationId xmlns:a16="http://schemas.microsoft.com/office/drawing/2014/main" id="{06DE3217-5C6B-0E45-875C-C0E789827967}"/>
              </a:ext>
            </a:extLst>
          </p:cNvPr>
          <p:cNvSpPr/>
          <p:nvPr/>
        </p:nvSpPr>
        <p:spPr>
          <a:xfrm>
            <a:off x="3467100" y="682793"/>
            <a:ext cx="1142999" cy="402982"/>
          </a:xfrm>
          <a:prstGeom prst="wedgeRoundRectCallout">
            <a:avLst>
              <a:gd name="adj1" fmla="val -28702"/>
              <a:gd name="adj2" fmla="val 101558"/>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Bruna/e</a:t>
            </a:r>
          </a:p>
        </p:txBody>
      </p:sp>
      <p:sp>
        <p:nvSpPr>
          <p:cNvPr id="10" name="Fumetto 2 9">
            <a:extLst>
              <a:ext uri="{FF2B5EF4-FFF2-40B4-BE49-F238E27FC236}">
                <a16:creationId xmlns:a16="http://schemas.microsoft.com/office/drawing/2014/main" id="{93D054C6-41B9-844B-9D24-868A7DCD0298}"/>
              </a:ext>
            </a:extLst>
          </p:cNvPr>
          <p:cNvSpPr/>
          <p:nvPr/>
        </p:nvSpPr>
        <p:spPr>
          <a:xfrm>
            <a:off x="2197667" y="682793"/>
            <a:ext cx="1142999" cy="402982"/>
          </a:xfrm>
          <a:prstGeom prst="wedgeRoundRectCallout">
            <a:avLst>
              <a:gd name="adj1" fmla="val 33593"/>
              <a:gd name="adj2" fmla="val 1052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Rendena</a:t>
            </a:r>
          </a:p>
        </p:txBody>
      </p:sp>
      <p:sp>
        <p:nvSpPr>
          <p:cNvPr id="11" name="CasellaDiTesto 10">
            <a:extLst>
              <a:ext uri="{FF2B5EF4-FFF2-40B4-BE49-F238E27FC236}">
                <a16:creationId xmlns:a16="http://schemas.microsoft.com/office/drawing/2014/main" id="{4C38FF86-3C06-BD4C-A9FF-058E8DB451F3}"/>
              </a:ext>
            </a:extLst>
          </p:cNvPr>
          <p:cNvSpPr txBox="1"/>
          <p:nvPr/>
        </p:nvSpPr>
        <p:spPr>
          <a:xfrm>
            <a:off x="4953000" y="739114"/>
            <a:ext cx="4876801" cy="646331"/>
          </a:xfrm>
          <a:prstGeom prst="rect">
            <a:avLst/>
          </a:prstGeom>
          <a:noFill/>
        </p:spPr>
        <p:txBody>
          <a:bodyPr wrap="square" rtlCol="0">
            <a:spAutoFit/>
          </a:bodyPr>
          <a:lstStyle/>
          <a:p>
            <a:pPr algn="ctr"/>
            <a:r>
              <a:rPr lang="it-IT" dirty="0"/>
              <a:t>Identità e originalità genetica, origini antiche, condivise per un periodo con la Bruna</a:t>
            </a:r>
          </a:p>
        </p:txBody>
      </p:sp>
      <p:sp>
        <p:nvSpPr>
          <p:cNvPr id="12" name="Parentesi graffa aperta 11">
            <a:extLst>
              <a:ext uri="{FF2B5EF4-FFF2-40B4-BE49-F238E27FC236}">
                <a16:creationId xmlns:a16="http://schemas.microsoft.com/office/drawing/2014/main" id="{3C71B408-DF14-6D45-A9A4-EF0D41A8FE5C}"/>
              </a:ext>
            </a:extLst>
          </p:cNvPr>
          <p:cNvSpPr/>
          <p:nvPr/>
        </p:nvSpPr>
        <p:spPr>
          <a:xfrm rot="5400000">
            <a:off x="3083798" y="1116441"/>
            <a:ext cx="157005" cy="53340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 name="Parentesi graffa aperta 12">
            <a:extLst>
              <a:ext uri="{FF2B5EF4-FFF2-40B4-BE49-F238E27FC236}">
                <a16:creationId xmlns:a16="http://schemas.microsoft.com/office/drawing/2014/main" id="{9A6B2F76-A3AD-0741-9175-8AB0DE887028}"/>
              </a:ext>
            </a:extLst>
          </p:cNvPr>
          <p:cNvSpPr/>
          <p:nvPr/>
        </p:nvSpPr>
        <p:spPr>
          <a:xfrm rot="5400000">
            <a:off x="3655298" y="1109905"/>
            <a:ext cx="157005" cy="533400"/>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CasellaDiTesto 8">
            <a:extLst>
              <a:ext uri="{FF2B5EF4-FFF2-40B4-BE49-F238E27FC236}">
                <a16:creationId xmlns:a16="http://schemas.microsoft.com/office/drawing/2014/main" id="{7F302CA5-3C77-F347-B77D-7D8055773286}"/>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782655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779EB1B-179F-3A41-A0A4-6C32FE0E6C40}"/>
              </a:ext>
            </a:extLst>
          </p:cNvPr>
          <p:cNvSpPr txBox="1"/>
          <p:nvPr/>
        </p:nvSpPr>
        <p:spPr>
          <a:xfrm>
            <a:off x="3461767" y="80485"/>
            <a:ext cx="4273478" cy="584775"/>
          </a:xfrm>
          <a:prstGeom prst="rect">
            <a:avLst/>
          </a:prstGeom>
          <a:noFill/>
        </p:spPr>
        <p:txBody>
          <a:bodyPr wrap="none" rtlCol="0">
            <a:spAutoFit/>
          </a:bodyPr>
          <a:lstStyle/>
          <a:p>
            <a:r>
              <a:rPr lang="it-IT" sz="3200" b="1" dirty="0"/>
              <a:t>Relazioni con altre razze</a:t>
            </a:r>
          </a:p>
        </p:txBody>
      </p:sp>
      <p:pic>
        <p:nvPicPr>
          <p:cNvPr id="2" name="Immagine 1">
            <a:extLst>
              <a:ext uri="{FF2B5EF4-FFF2-40B4-BE49-F238E27FC236}">
                <a16:creationId xmlns:a16="http://schemas.microsoft.com/office/drawing/2014/main" id="{992E311C-9D3C-C84F-8185-2B37C57186E7}"/>
              </a:ext>
            </a:extLst>
          </p:cNvPr>
          <p:cNvPicPr>
            <a:picLocks noChangeAspect="1"/>
          </p:cNvPicPr>
          <p:nvPr/>
        </p:nvPicPr>
        <p:blipFill>
          <a:blip r:embed="rId2"/>
          <a:stretch>
            <a:fillRect/>
          </a:stretch>
        </p:blipFill>
        <p:spPr>
          <a:xfrm>
            <a:off x="-39181" y="2558300"/>
            <a:ext cx="5477878" cy="3887526"/>
          </a:xfrm>
          <a:prstGeom prst="rect">
            <a:avLst/>
          </a:prstGeom>
        </p:spPr>
      </p:pic>
      <p:pic>
        <p:nvPicPr>
          <p:cNvPr id="4" name="Immagine 3">
            <a:extLst>
              <a:ext uri="{FF2B5EF4-FFF2-40B4-BE49-F238E27FC236}">
                <a16:creationId xmlns:a16="http://schemas.microsoft.com/office/drawing/2014/main" id="{1BE67512-91A4-C24B-BD18-B2E2A12ED59C}"/>
              </a:ext>
            </a:extLst>
          </p:cNvPr>
          <p:cNvPicPr>
            <a:picLocks noChangeAspect="1"/>
          </p:cNvPicPr>
          <p:nvPr/>
        </p:nvPicPr>
        <p:blipFill>
          <a:blip r:embed="rId3"/>
          <a:stretch>
            <a:fillRect/>
          </a:stretch>
        </p:blipFill>
        <p:spPr>
          <a:xfrm>
            <a:off x="4996306" y="774734"/>
            <a:ext cx="5477878" cy="3641886"/>
          </a:xfrm>
          <a:prstGeom prst="rect">
            <a:avLst/>
          </a:prstGeom>
        </p:spPr>
      </p:pic>
      <p:sp>
        <p:nvSpPr>
          <p:cNvPr id="37" name="CasellaDiTesto 36">
            <a:extLst>
              <a:ext uri="{FF2B5EF4-FFF2-40B4-BE49-F238E27FC236}">
                <a16:creationId xmlns:a16="http://schemas.microsoft.com/office/drawing/2014/main" id="{B665F48B-E626-C746-88DD-325574DE0F8D}"/>
              </a:ext>
            </a:extLst>
          </p:cNvPr>
          <p:cNvSpPr txBox="1"/>
          <p:nvPr/>
        </p:nvSpPr>
        <p:spPr>
          <a:xfrm>
            <a:off x="5598506" y="4526094"/>
            <a:ext cx="5196797" cy="1815882"/>
          </a:xfrm>
          <a:prstGeom prst="rect">
            <a:avLst/>
          </a:prstGeom>
          <a:noFill/>
          <a:ln>
            <a:solidFill>
              <a:schemeClr val="tx1"/>
            </a:solidFill>
          </a:ln>
        </p:spPr>
        <p:txBody>
          <a:bodyPr wrap="square" rtlCol="0">
            <a:spAutoFit/>
          </a:bodyPr>
          <a:lstStyle/>
          <a:p>
            <a:r>
              <a:rPr lang="it-IT" sz="1600" dirty="0"/>
              <a:t>Origini:</a:t>
            </a:r>
          </a:p>
          <a:p>
            <a:pPr marL="285750" indent="-285750">
              <a:buFontTx/>
              <a:buChar char="-"/>
            </a:pPr>
            <a:r>
              <a:rPr lang="it-IT" sz="1600" dirty="0"/>
              <a:t>in comune con i bovini alpini </a:t>
            </a:r>
            <a:r>
              <a:rPr lang="it-IT" sz="1600" dirty="0" err="1"/>
              <a:t>centro-orientali</a:t>
            </a:r>
            <a:r>
              <a:rPr lang="it-IT" sz="1600" dirty="0"/>
              <a:t>;</a:t>
            </a:r>
          </a:p>
          <a:p>
            <a:pPr marL="285750" indent="-285750">
              <a:buFontTx/>
              <a:buChar char="-"/>
            </a:pPr>
            <a:r>
              <a:rPr lang="it-IT" sz="1600" dirty="0"/>
              <a:t>In particolare in comune con i bovini della Svizzera;</a:t>
            </a:r>
          </a:p>
          <a:p>
            <a:pPr marL="285750" indent="-285750">
              <a:buFontTx/>
              <a:buChar char="-"/>
            </a:pPr>
            <a:r>
              <a:rPr lang="it-IT" sz="1600" dirty="0"/>
              <a:t>in particolare del gruppo </a:t>
            </a:r>
            <a:r>
              <a:rPr lang="it-IT" sz="1600" dirty="0" err="1"/>
              <a:t>Brown</a:t>
            </a:r>
            <a:r>
              <a:rPr lang="it-IT" sz="1600" dirty="0"/>
              <a:t> </a:t>
            </a:r>
            <a:r>
              <a:rPr lang="it-IT" sz="1600" dirty="0" err="1"/>
              <a:t>Swiss</a:t>
            </a:r>
            <a:r>
              <a:rPr lang="it-IT" sz="1600" dirty="0"/>
              <a:t>;</a:t>
            </a:r>
          </a:p>
          <a:p>
            <a:pPr marL="285750" indent="-285750">
              <a:buFontTx/>
              <a:buChar char="-"/>
            </a:pPr>
            <a:r>
              <a:rPr lang="it-IT" sz="1600" dirty="0"/>
              <a:t>la più vicina è l’</a:t>
            </a:r>
            <a:r>
              <a:rPr lang="it-IT" sz="1600" dirty="0" err="1"/>
              <a:t>Original</a:t>
            </a:r>
            <a:r>
              <a:rPr lang="it-IT" sz="1600" dirty="0"/>
              <a:t> </a:t>
            </a:r>
            <a:r>
              <a:rPr lang="it-IT" sz="1600" dirty="0" err="1"/>
              <a:t>Brown</a:t>
            </a:r>
            <a:r>
              <a:rPr lang="it-IT" sz="1600" dirty="0"/>
              <a:t> </a:t>
            </a:r>
            <a:r>
              <a:rPr lang="it-IT" sz="1600" dirty="0" err="1"/>
              <a:t>Swiss</a:t>
            </a:r>
            <a:r>
              <a:rPr lang="it-IT" sz="1600" dirty="0"/>
              <a:t>;</a:t>
            </a:r>
          </a:p>
          <a:p>
            <a:pPr marL="285750" indent="-285750">
              <a:buFontTx/>
              <a:buChar char="-"/>
            </a:pPr>
            <a:r>
              <a:rPr lang="it-IT" sz="1600" b="1" dirty="0"/>
              <a:t>antiche, razza con spiccata originalità genetica, nonostante il ripopolamento del 1712.</a:t>
            </a:r>
          </a:p>
        </p:txBody>
      </p:sp>
      <p:sp>
        <p:nvSpPr>
          <p:cNvPr id="38" name="Ovale 37">
            <a:extLst>
              <a:ext uri="{FF2B5EF4-FFF2-40B4-BE49-F238E27FC236}">
                <a16:creationId xmlns:a16="http://schemas.microsoft.com/office/drawing/2014/main" id="{2E81C978-FD52-164A-846E-07D05D9636C4}"/>
              </a:ext>
            </a:extLst>
          </p:cNvPr>
          <p:cNvSpPr/>
          <p:nvPr/>
        </p:nvSpPr>
        <p:spPr>
          <a:xfrm>
            <a:off x="7024824" y="1710630"/>
            <a:ext cx="539758" cy="312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Freccia giù 38">
            <a:extLst>
              <a:ext uri="{FF2B5EF4-FFF2-40B4-BE49-F238E27FC236}">
                <a16:creationId xmlns:a16="http://schemas.microsoft.com/office/drawing/2014/main" id="{1E841612-18C6-AE45-8DBF-CDB0C2B6C293}"/>
              </a:ext>
            </a:extLst>
          </p:cNvPr>
          <p:cNvSpPr/>
          <p:nvPr/>
        </p:nvSpPr>
        <p:spPr>
          <a:xfrm rot="1978798">
            <a:off x="7358597" y="1270730"/>
            <a:ext cx="379384" cy="50461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CasellaDiTesto 39">
            <a:extLst>
              <a:ext uri="{FF2B5EF4-FFF2-40B4-BE49-F238E27FC236}">
                <a16:creationId xmlns:a16="http://schemas.microsoft.com/office/drawing/2014/main" id="{0A7A70C2-CD4D-9241-8E3B-688D37EF46AD}"/>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2020</a:t>
            </a:r>
            <a:endParaRPr lang="it-IT" sz="1600" dirty="0">
              <a:solidFill>
                <a:schemeClr val="bg1"/>
              </a:solidFill>
              <a:cs typeface="Arial" charset="0"/>
            </a:endParaRPr>
          </a:p>
        </p:txBody>
      </p:sp>
    </p:spTree>
    <p:extLst>
      <p:ext uri="{BB962C8B-B14F-4D97-AF65-F5344CB8AC3E}">
        <p14:creationId xmlns:p14="http://schemas.microsoft.com/office/powerpoint/2010/main" val="327597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676400" y="1295400"/>
            <a:ext cx="8991600" cy="5105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266" name="CasellaDiTesto 7"/>
          <p:cNvSpPr txBox="1">
            <a:spLocks noChangeArrowheads="1"/>
          </p:cNvSpPr>
          <p:nvPr/>
        </p:nvSpPr>
        <p:spPr bwMode="auto">
          <a:xfrm>
            <a:off x="2819400" y="2838450"/>
            <a:ext cx="15128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11267" name="CasellaDiTesto 9"/>
          <p:cNvSpPr txBox="1">
            <a:spLocks noChangeArrowheads="1"/>
          </p:cNvSpPr>
          <p:nvPr/>
        </p:nvSpPr>
        <p:spPr bwMode="auto">
          <a:xfrm>
            <a:off x="2819400" y="4576763"/>
            <a:ext cx="15128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3" name="Rettangolo 2"/>
          <p:cNvSpPr/>
          <p:nvPr/>
        </p:nvSpPr>
        <p:spPr>
          <a:xfrm>
            <a:off x="6400800" y="228600"/>
            <a:ext cx="2518112" cy="584776"/>
          </a:xfrm>
          <a:prstGeom prst="rect">
            <a:avLst/>
          </a:prstGeom>
          <a:noFill/>
          <a:ln>
            <a:noFill/>
          </a:ln>
        </p:spPr>
        <p:txBody>
          <a:bodyPr vert="horz" wrap="square" lIns="91440" tIns="45720" rIns="91440" bIns="45720" numCol="1" anchor="t" anchorCtr="0" compatLnSpc="1">
            <a:prstTxWarp prst="textNoShape">
              <a:avLst/>
            </a:prstTxWarp>
          </a:bodyPr>
          <a:lstStyle/>
          <a:p>
            <a:pPr algn="ctr" eaLnBrk="0" hangingPunct="0"/>
            <a:r>
              <a:rPr lang="it-IT" altLang="ja-JP" sz="4000" b="1" dirty="0" err="1">
                <a:solidFill>
                  <a:schemeClr val="bg1"/>
                </a:solidFill>
                <a:latin typeface="+mj-lt"/>
              </a:rPr>
              <a:t>Sommario</a:t>
            </a:r>
            <a:endParaRPr lang="en-US" sz="4000" b="1" dirty="0">
              <a:solidFill>
                <a:schemeClr val="bg1"/>
              </a:solidFill>
              <a:latin typeface="+mj-lt"/>
            </a:endParaRPr>
          </a:p>
        </p:txBody>
      </p:sp>
      <p:pic>
        <p:nvPicPr>
          <p:cNvPr id="1126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5105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Segnaposto contenuto 2"/>
          <p:cNvSpPr txBox="1">
            <a:spLocks/>
          </p:cNvSpPr>
          <p:nvPr/>
        </p:nvSpPr>
        <p:spPr bwMode="auto">
          <a:xfrm>
            <a:off x="3740726" y="4604402"/>
            <a:ext cx="6871854" cy="79216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it-IT" sz="4000" dirty="0">
                <a:solidFill>
                  <a:srgbClr val="FFFFFF"/>
                </a:solidFill>
                <a:latin typeface="Calibri" charset="0"/>
              </a:rPr>
              <a:t>I geni di adattamento al clima</a:t>
            </a:r>
          </a:p>
          <a:p>
            <a:pPr marL="0" indent="0">
              <a:spcBef>
                <a:spcPct val="20000"/>
              </a:spcBef>
            </a:pPr>
            <a:endParaRPr lang="it-IT" sz="4000" dirty="0">
              <a:solidFill>
                <a:srgbClr val="FFFFFF"/>
              </a:solidFill>
              <a:latin typeface="Calibri" charset="0"/>
            </a:endParaRPr>
          </a:p>
        </p:txBody>
      </p:sp>
      <p:sp>
        <p:nvSpPr>
          <p:cNvPr id="9" name="CasellaDiTesto 8">
            <a:extLst>
              <a:ext uri="{FF2B5EF4-FFF2-40B4-BE49-F238E27FC236}">
                <a16:creationId xmlns:a16="http://schemas.microsoft.com/office/drawing/2014/main" id="{3DD9A19A-BD39-7643-828B-F46C28BDFD73}"/>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727210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10">
            <a:extLst>
              <a:ext uri="{FF2B5EF4-FFF2-40B4-BE49-F238E27FC236}">
                <a16:creationId xmlns:a16="http://schemas.microsoft.com/office/drawing/2014/main" id="{8D8FEC13-3B64-7144-82AD-1224978D62A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44754" y="806053"/>
            <a:ext cx="7361064" cy="5601770"/>
          </a:xfrm>
          <a:prstGeom prst="rect">
            <a:avLst/>
          </a:prstGeom>
        </p:spPr>
      </p:pic>
      <p:sp>
        <p:nvSpPr>
          <p:cNvPr id="9" name="CasellaDiTesto 13">
            <a:extLst>
              <a:ext uri="{FF2B5EF4-FFF2-40B4-BE49-F238E27FC236}">
                <a16:creationId xmlns:a16="http://schemas.microsoft.com/office/drawing/2014/main" id="{562F130A-2473-494D-AE76-AD256A9689CE}"/>
              </a:ext>
            </a:extLst>
          </p:cNvPr>
          <p:cNvSpPr txBox="1"/>
          <p:nvPr/>
        </p:nvSpPr>
        <p:spPr>
          <a:xfrm>
            <a:off x="10143281" y="6611779"/>
            <a:ext cx="2048719" cy="400110"/>
          </a:xfrm>
          <a:prstGeom prst="rect">
            <a:avLst/>
          </a:prstGeom>
          <a:noFill/>
        </p:spPr>
        <p:txBody>
          <a:bodyPr wrap="square" rtlCol="0">
            <a:spAutoFit/>
          </a:bodyPr>
          <a:lstStyle/>
          <a:p>
            <a:pPr algn="ctr"/>
            <a:r>
              <a:rPr lang="en" sz="1000" dirty="0">
                <a:latin typeface="Arial" panose="020B0604020202020204" pitchFamily="34" charset="0"/>
                <a:cs typeface="Arial" panose="020B0604020202020204" pitchFamily="34" charset="0"/>
              </a:rPr>
              <a:t>IPCC. (2014</a:t>
            </a:r>
            <a:r>
              <a:rPr lang="en" sz="1000" i="1" dirty="0">
                <a:latin typeface="Arial" panose="020B0604020202020204" pitchFamily="34" charset="0"/>
                <a:cs typeface="Arial" panose="020B0604020202020204" pitchFamily="34" charset="0"/>
              </a:rPr>
              <a:t>).Climate change 2014</a:t>
            </a:r>
            <a:endParaRPr lang="en-GB" sz="1000" dirty="0">
              <a:latin typeface="Arial" panose="020B0604020202020204" pitchFamily="34" charset="0"/>
              <a:cs typeface="Arial" panose="020B0604020202020204" pitchFamily="34" charset="0"/>
            </a:endParaRPr>
          </a:p>
        </p:txBody>
      </p:sp>
      <p:sp>
        <p:nvSpPr>
          <p:cNvPr id="3" name="Titolo 2">
            <a:extLst>
              <a:ext uri="{FF2B5EF4-FFF2-40B4-BE49-F238E27FC236}">
                <a16:creationId xmlns:a16="http://schemas.microsoft.com/office/drawing/2014/main" id="{9D602CD4-0E8A-0445-A19C-90ACE8BA2C87}"/>
              </a:ext>
            </a:extLst>
          </p:cNvPr>
          <p:cNvSpPr>
            <a:spLocks noGrp="1"/>
          </p:cNvSpPr>
          <p:nvPr>
            <p:ph type="title"/>
          </p:nvPr>
        </p:nvSpPr>
        <p:spPr>
          <a:xfrm>
            <a:off x="692239" y="62381"/>
            <a:ext cx="8499376" cy="743672"/>
          </a:xfrm>
        </p:spPr>
        <p:txBody>
          <a:bodyPr>
            <a:normAutofit/>
          </a:bodyPr>
          <a:lstStyle/>
          <a:p>
            <a:pPr algn="ctr"/>
            <a:r>
              <a:rPr lang="it-IT" sz="3600" b="1" dirty="0">
                <a:solidFill>
                  <a:schemeClr val="tx1"/>
                </a:solidFill>
                <a:latin typeface="Arial" panose="020B0604020202020204" pitchFamily="34" charset="0"/>
                <a:cs typeface="Arial" panose="020B0604020202020204" pitchFamily="34" charset="0"/>
              </a:rPr>
              <a:t>Tra  una cinquantina d’anni……</a:t>
            </a:r>
          </a:p>
        </p:txBody>
      </p:sp>
      <p:sp>
        <p:nvSpPr>
          <p:cNvPr id="6" name="CasellaDiTesto 5">
            <a:extLst>
              <a:ext uri="{FF2B5EF4-FFF2-40B4-BE49-F238E27FC236}">
                <a16:creationId xmlns:a16="http://schemas.microsoft.com/office/drawing/2014/main" id="{6C7D6345-3459-7C45-BC72-21E30A4EEE02}"/>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683639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CC7814D-1155-4308-8229-E60291045386}"/>
              </a:ext>
            </a:extLst>
          </p:cNvPr>
          <p:cNvSpPr>
            <a:spLocks noGrp="1"/>
          </p:cNvSpPr>
          <p:nvPr>
            <p:ph type="sldNum" sz="quarter" idx="12"/>
          </p:nvPr>
        </p:nvSpPr>
        <p:spPr>
          <a:xfrm>
            <a:off x="9113440" y="6416352"/>
            <a:ext cx="2743200" cy="365125"/>
          </a:xfrm>
          <a:ln>
            <a:solidFill>
              <a:schemeClr val="accent1"/>
            </a:solidFill>
          </a:ln>
        </p:spPr>
        <p:txBody>
          <a:bodyPr/>
          <a:lstStyle/>
          <a:p>
            <a:fld id="{14F507C0-A2FF-4299-BAF9-E80DCBBD298B}" type="slidenum">
              <a:rPr lang="it-IT" smtClean="0"/>
              <a:t>26</a:t>
            </a:fld>
            <a:endParaRPr lang="it-IT"/>
          </a:p>
        </p:txBody>
      </p:sp>
      <p:sp>
        <p:nvSpPr>
          <p:cNvPr id="6" name="Titolo 5">
            <a:extLst>
              <a:ext uri="{FF2B5EF4-FFF2-40B4-BE49-F238E27FC236}">
                <a16:creationId xmlns:a16="http://schemas.microsoft.com/office/drawing/2014/main" id="{114BA79F-8E8C-481E-9913-76D0C5F185D2}"/>
              </a:ext>
            </a:extLst>
          </p:cNvPr>
          <p:cNvSpPr>
            <a:spLocks noGrp="1"/>
          </p:cNvSpPr>
          <p:nvPr>
            <p:ph type="title"/>
          </p:nvPr>
        </p:nvSpPr>
        <p:spPr>
          <a:xfrm>
            <a:off x="911424" y="300757"/>
            <a:ext cx="8499376" cy="743672"/>
          </a:xfrm>
        </p:spPr>
        <p:txBody>
          <a:bodyPr>
            <a:normAutofit/>
          </a:bodyPr>
          <a:lstStyle/>
          <a:p>
            <a:pPr algn="ctr"/>
            <a:r>
              <a:rPr lang="it-IT" sz="3600" b="1" dirty="0">
                <a:solidFill>
                  <a:schemeClr val="tx1"/>
                </a:solidFill>
                <a:latin typeface="Arial" panose="020B0604020202020204" pitchFamily="34" charset="0"/>
                <a:cs typeface="Arial" panose="020B0604020202020204" pitchFamily="34" charset="0"/>
              </a:rPr>
              <a:t>Effetti sugli allevamenti</a:t>
            </a:r>
          </a:p>
        </p:txBody>
      </p:sp>
      <p:sp>
        <p:nvSpPr>
          <p:cNvPr id="15" name="CasellaDiTesto 14">
            <a:extLst>
              <a:ext uri="{FF2B5EF4-FFF2-40B4-BE49-F238E27FC236}">
                <a16:creationId xmlns:a16="http://schemas.microsoft.com/office/drawing/2014/main" id="{03B76587-CFC4-D54D-B6BA-E0EE860291F7}"/>
              </a:ext>
            </a:extLst>
          </p:cNvPr>
          <p:cNvSpPr txBox="1"/>
          <p:nvPr/>
        </p:nvSpPr>
        <p:spPr>
          <a:xfrm>
            <a:off x="1570204" y="1494593"/>
            <a:ext cx="2144048" cy="523220"/>
          </a:xfrm>
          <a:prstGeom prst="rect">
            <a:avLst/>
          </a:prstGeom>
          <a:noFill/>
          <a:ln>
            <a:solidFill>
              <a:schemeClr val="accent1"/>
            </a:solidFill>
          </a:ln>
        </p:spPr>
        <p:txBody>
          <a:bodyPr wrap="none" rtlCol="0">
            <a:spAutoFit/>
          </a:bodyPr>
          <a:lstStyle/>
          <a:p>
            <a:r>
              <a:rPr lang="it-IT" sz="2800" dirty="0"/>
              <a:t>Precipitazioni</a:t>
            </a:r>
          </a:p>
        </p:txBody>
      </p:sp>
      <p:sp>
        <p:nvSpPr>
          <p:cNvPr id="17" name="CasellaDiTesto 16">
            <a:extLst>
              <a:ext uri="{FF2B5EF4-FFF2-40B4-BE49-F238E27FC236}">
                <a16:creationId xmlns:a16="http://schemas.microsoft.com/office/drawing/2014/main" id="{2487A915-FA8D-7944-B670-05FC78AC7FC4}"/>
              </a:ext>
            </a:extLst>
          </p:cNvPr>
          <p:cNvSpPr txBox="1"/>
          <p:nvPr/>
        </p:nvSpPr>
        <p:spPr>
          <a:xfrm>
            <a:off x="1684727" y="2293774"/>
            <a:ext cx="2052870" cy="523220"/>
          </a:xfrm>
          <a:prstGeom prst="rect">
            <a:avLst/>
          </a:prstGeom>
          <a:noFill/>
          <a:ln>
            <a:solidFill>
              <a:schemeClr val="accent1"/>
            </a:solidFill>
          </a:ln>
        </p:spPr>
        <p:txBody>
          <a:bodyPr wrap="none" rtlCol="0">
            <a:spAutoFit/>
          </a:bodyPr>
          <a:lstStyle/>
          <a:p>
            <a:r>
              <a:rPr lang="it-IT" sz="2800" dirty="0"/>
              <a:t>Temperature</a:t>
            </a:r>
          </a:p>
        </p:txBody>
      </p:sp>
      <p:sp>
        <p:nvSpPr>
          <p:cNvPr id="18" name="CasellaDiTesto 17">
            <a:extLst>
              <a:ext uri="{FF2B5EF4-FFF2-40B4-BE49-F238E27FC236}">
                <a16:creationId xmlns:a16="http://schemas.microsoft.com/office/drawing/2014/main" id="{96FE0181-F477-9B4F-B1B7-7D18D977DDFA}"/>
              </a:ext>
            </a:extLst>
          </p:cNvPr>
          <p:cNvSpPr txBox="1"/>
          <p:nvPr/>
        </p:nvSpPr>
        <p:spPr>
          <a:xfrm>
            <a:off x="5081304" y="1088209"/>
            <a:ext cx="4324398" cy="954107"/>
          </a:xfrm>
          <a:prstGeom prst="rect">
            <a:avLst/>
          </a:prstGeom>
          <a:noFill/>
          <a:ln>
            <a:solidFill>
              <a:schemeClr val="accent1"/>
            </a:solidFill>
          </a:ln>
        </p:spPr>
        <p:txBody>
          <a:bodyPr wrap="square" rtlCol="0">
            <a:spAutoFit/>
          </a:bodyPr>
          <a:lstStyle/>
          <a:p>
            <a:pPr algn="ctr"/>
            <a:r>
              <a:rPr lang="it-IT" sz="2800" dirty="0"/>
              <a:t>Disponibilità e qualità dei foraggi</a:t>
            </a:r>
          </a:p>
        </p:txBody>
      </p:sp>
      <p:sp>
        <p:nvSpPr>
          <p:cNvPr id="19" name="CasellaDiTesto 18">
            <a:extLst>
              <a:ext uri="{FF2B5EF4-FFF2-40B4-BE49-F238E27FC236}">
                <a16:creationId xmlns:a16="http://schemas.microsoft.com/office/drawing/2014/main" id="{5CDC4DA8-13F1-554A-BF45-C6BC46B6E572}"/>
              </a:ext>
            </a:extLst>
          </p:cNvPr>
          <p:cNvSpPr txBox="1"/>
          <p:nvPr/>
        </p:nvSpPr>
        <p:spPr>
          <a:xfrm>
            <a:off x="5081303" y="2243236"/>
            <a:ext cx="4324399" cy="954107"/>
          </a:xfrm>
          <a:prstGeom prst="rect">
            <a:avLst/>
          </a:prstGeom>
          <a:noFill/>
          <a:ln>
            <a:solidFill>
              <a:schemeClr val="accent1"/>
            </a:solidFill>
          </a:ln>
        </p:spPr>
        <p:txBody>
          <a:bodyPr wrap="square" rtlCol="0">
            <a:spAutoFit/>
          </a:bodyPr>
          <a:lstStyle/>
          <a:p>
            <a:pPr algn="ctr"/>
            <a:r>
              <a:rPr lang="it-IT" sz="2800" dirty="0" err="1"/>
              <a:t>Range</a:t>
            </a:r>
            <a:r>
              <a:rPr lang="it-IT" sz="2800" dirty="0"/>
              <a:t> geografico di vettori, parassiti and patogeni</a:t>
            </a:r>
          </a:p>
        </p:txBody>
      </p:sp>
      <p:sp>
        <p:nvSpPr>
          <p:cNvPr id="20" name="CasellaDiTesto 19">
            <a:extLst>
              <a:ext uri="{FF2B5EF4-FFF2-40B4-BE49-F238E27FC236}">
                <a16:creationId xmlns:a16="http://schemas.microsoft.com/office/drawing/2014/main" id="{D71BB0DB-CA60-4249-97FE-6FDAE5F6059B}"/>
              </a:ext>
            </a:extLst>
          </p:cNvPr>
          <p:cNvSpPr txBox="1"/>
          <p:nvPr/>
        </p:nvSpPr>
        <p:spPr>
          <a:xfrm>
            <a:off x="5399094" y="3386572"/>
            <a:ext cx="2992294" cy="523220"/>
          </a:xfrm>
          <a:prstGeom prst="rect">
            <a:avLst/>
          </a:prstGeom>
          <a:noFill/>
          <a:ln>
            <a:solidFill>
              <a:schemeClr val="accent1"/>
            </a:solidFill>
          </a:ln>
        </p:spPr>
        <p:txBody>
          <a:bodyPr wrap="none" rtlCol="0">
            <a:spAutoFit/>
          </a:bodyPr>
          <a:lstStyle/>
          <a:p>
            <a:r>
              <a:rPr lang="it-IT" sz="2800" b="1" dirty="0">
                <a:solidFill>
                  <a:srgbClr val="FF0000"/>
                </a:solidFill>
              </a:rPr>
              <a:t>Benessere animale</a:t>
            </a:r>
          </a:p>
        </p:txBody>
      </p:sp>
      <p:sp>
        <p:nvSpPr>
          <p:cNvPr id="21" name="CasellaDiTesto 20">
            <a:extLst>
              <a:ext uri="{FF2B5EF4-FFF2-40B4-BE49-F238E27FC236}">
                <a16:creationId xmlns:a16="http://schemas.microsoft.com/office/drawing/2014/main" id="{601EC744-782B-BF41-8B3C-BBF5CEA5A507}"/>
              </a:ext>
            </a:extLst>
          </p:cNvPr>
          <p:cNvSpPr txBox="1"/>
          <p:nvPr/>
        </p:nvSpPr>
        <p:spPr>
          <a:xfrm>
            <a:off x="2450886" y="4049164"/>
            <a:ext cx="2501803" cy="954107"/>
          </a:xfrm>
          <a:prstGeom prst="rect">
            <a:avLst/>
          </a:prstGeom>
          <a:noFill/>
          <a:ln>
            <a:solidFill>
              <a:schemeClr val="accent1"/>
            </a:solidFill>
          </a:ln>
        </p:spPr>
        <p:txBody>
          <a:bodyPr wrap="square" rtlCol="0">
            <a:spAutoFit/>
          </a:bodyPr>
          <a:lstStyle/>
          <a:p>
            <a:pPr algn="ctr"/>
            <a:r>
              <a:rPr lang="it-IT" sz="2800" dirty="0"/>
              <a:t>Efficienza di</a:t>
            </a:r>
          </a:p>
          <a:p>
            <a:pPr algn="ctr"/>
            <a:r>
              <a:rPr lang="it-IT" sz="2800" dirty="0"/>
              <a:t>produzione</a:t>
            </a:r>
          </a:p>
        </p:txBody>
      </p:sp>
      <p:sp>
        <p:nvSpPr>
          <p:cNvPr id="22" name="CasellaDiTesto 21">
            <a:extLst>
              <a:ext uri="{FF2B5EF4-FFF2-40B4-BE49-F238E27FC236}">
                <a16:creationId xmlns:a16="http://schemas.microsoft.com/office/drawing/2014/main" id="{046819C0-5B3B-C142-A281-49E948F042E7}"/>
              </a:ext>
            </a:extLst>
          </p:cNvPr>
          <p:cNvSpPr txBox="1"/>
          <p:nvPr/>
        </p:nvSpPr>
        <p:spPr>
          <a:xfrm>
            <a:off x="5949406" y="4663863"/>
            <a:ext cx="1901864" cy="954107"/>
          </a:xfrm>
          <a:prstGeom prst="rect">
            <a:avLst/>
          </a:prstGeom>
          <a:noFill/>
          <a:ln>
            <a:solidFill>
              <a:schemeClr val="accent1"/>
            </a:solidFill>
          </a:ln>
        </p:spPr>
        <p:txBody>
          <a:bodyPr wrap="square" rtlCol="0">
            <a:spAutoFit/>
          </a:bodyPr>
          <a:lstStyle/>
          <a:p>
            <a:pPr algn="ctr"/>
            <a:r>
              <a:rPr lang="it-IT" sz="2800" dirty="0"/>
              <a:t>Salute </a:t>
            </a:r>
          </a:p>
          <a:p>
            <a:pPr algn="ctr"/>
            <a:r>
              <a:rPr lang="it-IT" sz="2800" dirty="0"/>
              <a:t>animale</a:t>
            </a:r>
          </a:p>
        </p:txBody>
      </p:sp>
      <p:sp>
        <p:nvSpPr>
          <p:cNvPr id="23" name="CasellaDiTesto 22">
            <a:extLst>
              <a:ext uri="{FF2B5EF4-FFF2-40B4-BE49-F238E27FC236}">
                <a16:creationId xmlns:a16="http://schemas.microsoft.com/office/drawing/2014/main" id="{A0535137-5E38-084D-B26C-6AA5E9A5113B}"/>
              </a:ext>
            </a:extLst>
          </p:cNvPr>
          <p:cNvSpPr txBox="1"/>
          <p:nvPr/>
        </p:nvSpPr>
        <p:spPr>
          <a:xfrm>
            <a:off x="8626666" y="4040906"/>
            <a:ext cx="2344507" cy="954107"/>
          </a:xfrm>
          <a:prstGeom prst="rect">
            <a:avLst/>
          </a:prstGeom>
          <a:noFill/>
          <a:ln>
            <a:solidFill>
              <a:schemeClr val="accent1"/>
            </a:solidFill>
          </a:ln>
        </p:spPr>
        <p:txBody>
          <a:bodyPr wrap="square" rtlCol="0">
            <a:spAutoFit/>
          </a:bodyPr>
          <a:lstStyle/>
          <a:p>
            <a:pPr algn="ctr"/>
            <a:r>
              <a:rPr lang="it-IT" sz="2800" b="1" dirty="0">
                <a:solidFill>
                  <a:schemeClr val="accent6">
                    <a:lumMod val="75000"/>
                  </a:schemeClr>
                </a:solidFill>
              </a:rPr>
              <a:t>Impatto ambientale</a:t>
            </a:r>
          </a:p>
        </p:txBody>
      </p:sp>
      <p:cxnSp>
        <p:nvCxnSpPr>
          <p:cNvPr id="25" name="Connettore 4 24">
            <a:extLst>
              <a:ext uri="{FF2B5EF4-FFF2-40B4-BE49-F238E27FC236}">
                <a16:creationId xmlns:a16="http://schemas.microsoft.com/office/drawing/2014/main" id="{AB48222A-26B9-564F-BCE6-6BD1771E2227}"/>
              </a:ext>
            </a:extLst>
          </p:cNvPr>
          <p:cNvCxnSpPr>
            <a:cxnSpLocks/>
            <a:stCxn id="15" idx="3"/>
            <a:endCxn id="19" idx="1"/>
          </p:cNvCxnSpPr>
          <p:nvPr/>
        </p:nvCxnSpPr>
        <p:spPr>
          <a:xfrm>
            <a:off x="3714252" y="1756203"/>
            <a:ext cx="1367051" cy="96408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ttore 4 25">
            <a:extLst>
              <a:ext uri="{FF2B5EF4-FFF2-40B4-BE49-F238E27FC236}">
                <a16:creationId xmlns:a16="http://schemas.microsoft.com/office/drawing/2014/main" id="{5414BF3D-1CF1-4445-B3FD-E6D15E3C197A}"/>
              </a:ext>
            </a:extLst>
          </p:cNvPr>
          <p:cNvCxnSpPr>
            <a:cxnSpLocks/>
            <a:stCxn id="15" idx="3"/>
            <a:endCxn id="18" idx="1"/>
          </p:cNvCxnSpPr>
          <p:nvPr/>
        </p:nvCxnSpPr>
        <p:spPr>
          <a:xfrm flipV="1">
            <a:off x="3714252" y="1565263"/>
            <a:ext cx="1367052" cy="19094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ttore 4 35">
            <a:extLst>
              <a:ext uri="{FF2B5EF4-FFF2-40B4-BE49-F238E27FC236}">
                <a16:creationId xmlns:a16="http://schemas.microsoft.com/office/drawing/2014/main" id="{AB82A7B5-773E-9347-BFEB-D58C0E7548D6}"/>
              </a:ext>
            </a:extLst>
          </p:cNvPr>
          <p:cNvCxnSpPr>
            <a:cxnSpLocks/>
            <a:stCxn id="17" idx="3"/>
            <a:endCxn id="18" idx="1"/>
          </p:cNvCxnSpPr>
          <p:nvPr/>
        </p:nvCxnSpPr>
        <p:spPr>
          <a:xfrm flipV="1">
            <a:off x="3737597" y="1565263"/>
            <a:ext cx="1343707" cy="99012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nettore 4 63">
            <a:extLst>
              <a:ext uri="{FF2B5EF4-FFF2-40B4-BE49-F238E27FC236}">
                <a16:creationId xmlns:a16="http://schemas.microsoft.com/office/drawing/2014/main" id="{8810EA01-F9DB-9C4E-8742-87D1732ECC15}"/>
              </a:ext>
            </a:extLst>
          </p:cNvPr>
          <p:cNvCxnSpPr>
            <a:cxnSpLocks/>
            <a:stCxn id="17" idx="1"/>
            <a:endCxn id="73" idx="1"/>
          </p:cNvCxnSpPr>
          <p:nvPr/>
        </p:nvCxnSpPr>
        <p:spPr>
          <a:xfrm rot="10800000" flipH="1" flipV="1">
            <a:off x="1684727" y="2555384"/>
            <a:ext cx="1935110" cy="1096554"/>
          </a:xfrm>
          <a:prstGeom prst="bentConnector3">
            <a:avLst>
              <a:gd name="adj1" fmla="val -1181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Connettore 4 67">
            <a:extLst>
              <a:ext uri="{FF2B5EF4-FFF2-40B4-BE49-F238E27FC236}">
                <a16:creationId xmlns:a16="http://schemas.microsoft.com/office/drawing/2014/main" id="{26614703-DBF9-7942-A6CA-C0DB654EEC8F}"/>
              </a:ext>
            </a:extLst>
          </p:cNvPr>
          <p:cNvCxnSpPr>
            <a:cxnSpLocks/>
            <a:stCxn id="15" idx="1"/>
            <a:endCxn id="73" idx="1"/>
          </p:cNvCxnSpPr>
          <p:nvPr/>
        </p:nvCxnSpPr>
        <p:spPr>
          <a:xfrm rot="10800000" flipH="1" flipV="1">
            <a:off x="1570203" y="1756202"/>
            <a:ext cx="2049633" cy="1895735"/>
          </a:xfrm>
          <a:prstGeom prst="bentConnector3">
            <a:avLst>
              <a:gd name="adj1" fmla="val -11153"/>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CasellaDiTesto 72">
            <a:extLst>
              <a:ext uri="{FF2B5EF4-FFF2-40B4-BE49-F238E27FC236}">
                <a16:creationId xmlns:a16="http://schemas.microsoft.com/office/drawing/2014/main" id="{F302D988-B1C2-3749-8B0D-D3B2E11001B8}"/>
              </a:ext>
            </a:extLst>
          </p:cNvPr>
          <p:cNvSpPr txBox="1"/>
          <p:nvPr/>
        </p:nvSpPr>
        <p:spPr>
          <a:xfrm>
            <a:off x="3619837" y="3390328"/>
            <a:ext cx="673582" cy="523220"/>
          </a:xfrm>
          <a:prstGeom prst="rect">
            <a:avLst/>
          </a:prstGeom>
          <a:noFill/>
          <a:ln>
            <a:solidFill>
              <a:schemeClr val="accent1"/>
            </a:solidFill>
          </a:ln>
        </p:spPr>
        <p:txBody>
          <a:bodyPr wrap="none" rtlCol="0">
            <a:spAutoFit/>
          </a:bodyPr>
          <a:lstStyle/>
          <a:p>
            <a:r>
              <a:rPr lang="it-IT" sz="2800" dirty="0"/>
              <a:t>THI</a:t>
            </a:r>
          </a:p>
        </p:txBody>
      </p:sp>
      <p:cxnSp>
        <p:nvCxnSpPr>
          <p:cNvPr id="76" name="Connettore 4 75">
            <a:extLst>
              <a:ext uri="{FF2B5EF4-FFF2-40B4-BE49-F238E27FC236}">
                <a16:creationId xmlns:a16="http://schemas.microsoft.com/office/drawing/2014/main" id="{20FF23A9-209A-3B4D-8F80-EB1157BAFBEE}"/>
              </a:ext>
            </a:extLst>
          </p:cNvPr>
          <p:cNvCxnSpPr>
            <a:cxnSpLocks/>
            <a:stCxn id="73" idx="3"/>
            <a:endCxn id="20" idx="1"/>
          </p:cNvCxnSpPr>
          <p:nvPr/>
        </p:nvCxnSpPr>
        <p:spPr>
          <a:xfrm flipV="1">
            <a:off x="4293419" y="3648182"/>
            <a:ext cx="1105675" cy="375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Connettore 4 78">
            <a:extLst>
              <a:ext uri="{FF2B5EF4-FFF2-40B4-BE49-F238E27FC236}">
                <a16:creationId xmlns:a16="http://schemas.microsoft.com/office/drawing/2014/main" id="{2C15EA94-921E-D441-A0A0-578CCD37B77F}"/>
              </a:ext>
            </a:extLst>
          </p:cNvPr>
          <p:cNvCxnSpPr>
            <a:cxnSpLocks/>
            <a:stCxn id="19" idx="3"/>
            <a:endCxn id="20" idx="3"/>
          </p:cNvCxnSpPr>
          <p:nvPr/>
        </p:nvCxnSpPr>
        <p:spPr>
          <a:xfrm flipH="1">
            <a:off x="8391388" y="2720290"/>
            <a:ext cx="1014314" cy="927892"/>
          </a:xfrm>
          <a:prstGeom prst="bentConnector3">
            <a:avLst>
              <a:gd name="adj1" fmla="val -2253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ttore 4 81">
            <a:extLst>
              <a:ext uri="{FF2B5EF4-FFF2-40B4-BE49-F238E27FC236}">
                <a16:creationId xmlns:a16="http://schemas.microsoft.com/office/drawing/2014/main" id="{BD88ACDF-0AF2-AA40-9109-80D9C7E8521A}"/>
              </a:ext>
            </a:extLst>
          </p:cNvPr>
          <p:cNvCxnSpPr>
            <a:cxnSpLocks/>
            <a:stCxn id="18" idx="3"/>
            <a:endCxn id="20" idx="3"/>
          </p:cNvCxnSpPr>
          <p:nvPr/>
        </p:nvCxnSpPr>
        <p:spPr>
          <a:xfrm flipH="1">
            <a:off x="8391388" y="1565263"/>
            <a:ext cx="1014314" cy="2082919"/>
          </a:xfrm>
          <a:prstGeom prst="bentConnector3">
            <a:avLst>
              <a:gd name="adj1" fmla="val -2253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Connettore 4 84">
            <a:extLst>
              <a:ext uri="{FF2B5EF4-FFF2-40B4-BE49-F238E27FC236}">
                <a16:creationId xmlns:a16="http://schemas.microsoft.com/office/drawing/2014/main" id="{6B9A9536-505E-224E-8EDE-44E22D0FD676}"/>
              </a:ext>
            </a:extLst>
          </p:cNvPr>
          <p:cNvCxnSpPr>
            <a:cxnSpLocks/>
            <a:stCxn id="20" idx="2"/>
            <a:endCxn id="21" idx="3"/>
          </p:cNvCxnSpPr>
          <p:nvPr/>
        </p:nvCxnSpPr>
        <p:spPr>
          <a:xfrm rot="5400000">
            <a:off x="5615752" y="3246729"/>
            <a:ext cx="616426" cy="194255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Connettore 4 88">
            <a:extLst>
              <a:ext uri="{FF2B5EF4-FFF2-40B4-BE49-F238E27FC236}">
                <a16:creationId xmlns:a16="http://schemas.microsoft.com/office/drawing/2014/main" id="{C17E9A35-0FAF-EE40-8DAE-47CA275B6769}"/>
              </a:ext>
            </a:extLst>
          </p:cNvPr>
          <p:cNvCxnSpPr>
            <a:cxnSpLocks/>
            <a:stCxn id="20" idx="2"/>
            <a:endCxn id="23" idx="1"/>
          </p:cNvCxnSpPr>
          <p:nvPr/>
        </p:nvCxnSpPr>
        <p:spPr>
          <a:xfrm rot="16200000" flipH="1">
            <a:off x="7456869" y="3348163"/>
            <a:ext cx="608168" cy="173142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Connettore 4 91">
            <a:extLst>
              <a:ext uri="{FF2B5EF4-FFF2-40B4-BE49-F238E27FC236}">
                <a16:creationId xmlns:a16="http://schemas.microsoft.com/office/drawing/2014/main" id="{7C612866-EF83-804B-BC91-A23A2F591980}"/>
              </a:ext>
            </a:extLst>
          </p:cNvPr>
          <p:cNvCxnSpPr>
            <a:cxnSpLocks/>
            <a:stCxn id="20" idx="2"/>
            <a:endCxn id="22" idx="0"/>
          </p:cNvCxnSpPr>
          <p:nvPr/>
        </p:nvCxnSpPr>
        <p:spPr>
          <a:xfrm rot="16200000" flipH="1">
            <a:off x="6520754" y="4284278"/>
            <a:ext cx="754071" cy="509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Connettore 4 94">
            <a:extLst>
              <a:ext uri="{FF2B5EF4-FFF2-40B4-BE49-F238E27FC236}">
                <a16:creationId xmlns:a16="http://schemas.microsoft.com/office/drawing/2014/main" id="{C0F839A2-77D9-9949-86BE-E8AA5C41E83D}"/>
              </a:ext>
            </a:extLst>
          </p:cNvPr>
          <p:cNvCxnSpPr>
            <a:cxnSpLocks/>
            <a:stCxn id="22" idx="3"/>
            <a:endCxn id="23" idx="2"/>
          </p:cNvCxnSpPr>
          <p:nvPr/>
        </p:nvCxnSpPr>
        <p:spPr>
          <a:xfrm flipV="1">
            <a:off x="7851270" y="4995013"/>
            <a:ext cx="1947650" cy="14590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00" name="CasellaDiTesto 99">
            <a:extLst>
              <a:ext uri="{FF2B5EF4-FFF2-40B4-BE49-F238E27FC236}">
                <a16:creationId xmlns:a16="http://schemas.microsoft.com/office/drawing/2014/main" id="{E7C33A52-2898-F64B-9737-7BF55299B3CC}"/>
              </a:ext>
            </a:extLst>
          </p:cNvPr>
          <p:cNvSpPr txBox="1"/>
          <p:nvPr/>
        </p:nvSpPr>
        <p:spPr>
          <a:xfrm>
            <a:off x="3988200" y="5723716"/>
            <a:ext cx="5553380" cy="646331"/>
          </a:xfrm>
          <a:prstGeom prst="rect">
            <a:avLst/>
          </a:prstGeom>
          <a:noFill/>
          <a:ln>
            <a:solidFill>
              <a:srgbClr val="FF0000"/>
            </a:solidFill>
          </a:ln>
        </p:spPr>
        <p:txBody>
          <a:bodyPr wrap="none" rtlCol="0">
            <a:spAutoFit/>
          </a:bodyPr>
          <a:lstStyle/>
          <a:p>
            <a:r>
              <a:rPr lang="it-IT" sz="3600" b="1" dirty="0"/>
              <a:t>Selezione per l’adattamento</a:t>
            </a:r>
          </a:p>
        </p:txBody>
      </p:sp>
      <p:sp>
        <p:nvSpPr>
          <p:cNvPr id="27" name="CasellaDiTesto 26">
            <a:extLst>
              <a:ext uri="{FF2B5EF4-FFF2-40B4-BE49-F238E27FC236}">
                <a16:creationId xmlns:a16="http://schemas.microsoft.com/office/drawing/2014/main" id="{922C75B1-6FD6-5B41-B387-DAF5B41D866A}"/>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473864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0224BBC-D979-1B49-B97F-2F544B534927}"/>
              </a:ext>
            </a:extLst>
          </p:cNvPr>
          <p:cNvSpPr/>
          <p:nvPr/>
        </p:nvSpPr>
        <p:spPr>
          <a:xfrm>
            <a:off x="0" y="0"/>
            <a:ext cx="1219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3 – </a:t>
            </a:r>
            <a:r>
              <a:rPr lang="it-IT" sz="28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Selection</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it-IT" sz="28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Signatures</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 – </a:t>
            </a:r>
            <a:r>
              <a:rPr lang="it-IT" sz="28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ROH </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BTA6</a:t>
            </a:r>
          </a:p>
        </p:txBody>
      </p:sp>
      <p:sp>
        <p:nvSpPr>
          <p:cNvPr id="5" name="CasellaDiTesto 4">
            <a:extLst>
              <a:ext uri="{FF2B5EF4-FFF2-40B4-BE49-F238E27FC236}">
                <a16:creationId xmlns:a16="http://schemas.microsoft.com/office/drawing/2014/main" id="{6DB65D44-0178-DE40-84ED-0CC4B852E23E}"/>
              </a:ext>
            </a:extLst>
          </p:cNvPr>
          <p:cNvSpPr txBox="1"/>
          <p:nvPr/>
        </p:nvSpPr>
        <p:spPr>
          <a:xfrm>
            <a:off x="10267242" y="6488668"/>
            <a:ext cx="1924758" cy="369332"/>
          </a:xfrm>
          <a:prstGeom prst="rect">
            <a:avLst/>
          </a:prstGeom>
          <a:noFill/>
        </p:spPr>
        <p:txBody>
          <a:bodyPr wrap="none" rtlCol="0">
            <a:spAutoFit/>
          </a:bodyPr>
          <a:lstStyle/>
          <a:p>
            <a:r>
              <a:rPr lang="en-GB" dirty="0"/>
              <a:t>Software: PLINK; R</a:t>
            </a:r>
          </a:p>
        </p:txBody>
      </p:sp>
      <p:sp>
        <p:nvSpPr>
          <p:cNvPr id="9" name="CasellaDiTesto 8">
            <a:extLst>
              <a:ext uri="{FF2B5EF4-FFF2-40B4-BE49-F238E27FC236}">
                <a16:creationId xmlns:a16="http://schemas.microsoft.com/office/drawing/2014/main" id="{9E87A129-45D1-C243-AAB4-601AB4C9F4F2}"/>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pic>
        <p:nvPicPr>
          <p:cNvPr id="10" name="Immagine 9" descr="Immagine che contiene testo&#10;&#10;Descrizione generata automaticamente">
            <a:extLst>
              <a:ext uri="{FF2B5EF4-FFF2-40B4-BE49-F238E27FC236}">
                <a16:creationId xmlns:a16="http://schemas.microsoft.com/office/drawing/2014/main" id="{B23AF133-5B36-124E-922B-2B089F239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166" y="944694"/>
            <a:ext cx="9588759" cy="4948310"/>
          </a:xfrm>
          <a:prstGeom prst="rect">
            <a:avLst/>
          </a:prstGeom>
        </p:spPr>
      </p:pic>
      <p:pic>
        <p:nvPicPr>
          <p:cNvPr id="11" name="Immagine 10">
            <a:extLst>
              <a:ext uri="{FF2B5EF4-FFF2-40B4-BE49-F238E27FC236}">
                <a16:creationId xmlns:a16="http://schemas.microsoft.com/office/drawing/2014/main" id="{95B0B3A3-A5A9-9C42-BA16-67CC1051DAAF}"/>
              </a:ext>
            </a:extLst>
          </p:cNvPr>
          <p:cNvPicPr>
            <a:picLocks noChangeAspect="1"/>
          </p:cNvPicPr>
          <p:nvPr/>
        </p:nvPicPr>
        <p:blipFill>
          <a:blip r:embed="rId3"/>
          <a:stretch>
            <a:fillRect/>
          </a:stretch>
        </p:blipFill>
        <p:spPr>
          <a:xfrm>
            <a:off x="6096000" y="3688149"/>
            <a:ext cx="5455982" cy="2616768"/>
          </a:xfrm>
          <a:prstGeom prst="rect">
            <a:avLst/>
          </a:prstGeom>
        </p:spPr>
      </p:pic>
      <p:pic>
        <p:nvPicPr>
          <p:cNvPr id="12" name="Immagine 11" descr="Immagine che contiene testo&#10;&#10;Descrizione generata automaticamente">
            <a:extLst>
              <a:ext uri="{FF2B5EF4-FFF2-40B4-BE49-F238E27FC236}">
                <a16:creationId xmlns:a16="http://schemas.microsoft.com/office/drawing/2014/main" id="{5EAA9E2F-18A4-BE45-B10D-25FC56E99CA9}"/>
              </a:ext>
            </a:extLst>
          </p:cNvPr>
          <p:cNvPicPr>
            <a:picLocks noChangeAspect="1"/>
          </p:cNvPicPr>
          <p:nvPr/>
        </p:nvPicPr>
        <p:blipFill rotWithShape="1">
          <a:blip r:embed="rId4">
            <a:extLst>
              <a:ext uri="{28A0092B-C50C-407E-A947-70E740481C1C}">
                <a14:useLocalDpi xmlns:a14="http://schemas.microsoft.com/office/drawing/2010/main" val="0"/>
              </a:ext>
            </a:extLst>
          </a:blip>
          <a:srcRect l="22249" t="61802" r="61222"/>
          <a:stretch/>
        </p:blipFill>
        <p:spPr>
          <a:xfrm>
            <a:off x="5029201" y="852804"/>
            <a:ext cx="2651760" cy="3162366"/>
          </a:xfrm>
          <a:prstGeom prst="rect">
            <a:avLst/>
          </a:prstGeom>
          <a:ln>
            <a:solidFill>
              <a:schemeClr val="tx1"/>
            </a:solidFill>
          </a:ln>
        </p:spPr>
      </p:pic>
      <p:sp>
        <p:nvSpPr>
          <p:cNvPr id="13" name="Rettangolo 12">
            <a:extLst>
              <a:ext uri="{FF2B5EF4-FFF2-40B4-BE49-F238E27FC236}">
                <a16:creationId xmlns:a16="http://schemas.microsoft.com/office/drawing/2014/main" id="{06D8057A-AADD-384F-82ED-CEEFC43CC108}"/>
              </a:ext>
            </a:extLst>
          </p:cNvPr>
          <p:cNvSpPr/>
          <p:nvPr/>
        </p:nvSpPr>
        <p:spPr>
          <a:xfrm>
            <a:off x="2814320" y="4003040"/>
            <a:ext cx="1798320" cy="19102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1 14">
            <a:extLst>
              <a:ext uri="{FF2B5EF4-FFF2-40B4-BE49-F238E27FC236}">
                <a16:creationId xmlns:a16="http://schemas.microsoft.com/office/drawing/2014/main" id="{725B8405-A636-D945-B6AF-539F921356DC}"/>
              </a:ext>
            </a:extLst>
          </p:cNvPr>
          <p:cNvCxnSpPr/>
          <p:nvPr/>
        </p:nvCxnSpPr>
        <p:spPr>
          <a:xfrm flipV="1">
            <a:off x="4701943" y="4015170"/>
            <a:ext cx="2979018" cy="189813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C04D0270-A06E-DE4D-84A1-354702C15592}"/>
              </a:ext>
            </a:extLst>
          </p:cNvPr>
          <p:cNvCxnSpPr>
            <a:cxnSpLocks/>
          </p:cNvCxnSpPr>
          <p:nvPr/>
        </p:nvCxnSpPr>
        <p:spPr>
          <a:xfrm flipV="1">
            <a:off x="2814320" y="4015170"/>
            <a:ext cx="2214881" cy="188798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Connettore 1 17">
            <a:extLst>
              <a:ext uri="{FF2B5EF4-FFF2-40B4-BE49-F238E27FC236}">
                <a16:creationId xmlns:a16="http://schemas.microsoft.com/office/drawing/2014/main" id="{11FB9B77-0813-9742-8DC4-FA3AA8BFE690}"/>
              </a:ext>
            </a:extLst>
          </p:cNvPr>
          <p:cNvCxnSpPr>
            <a:cxnSpLocks/>
          </p:cNvCxnSpPr>
          <p:nvPr/>
        </p:nvCxnSpPr>
        <p:spPr>
          <a:xfrm flipV="1">
            <a:off x="4612640" y="852804"/>
            <a:ext cx="3068321" cy="315729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Connettore 1 19">
            <a:extLst>
              <a:ext uri="{FF2B5EF4-FFF2-40B4-BE49-F238E27FC236}">
                <a16:creationId xmlns:a16="http://schemas.microsoft.com/office/drawing/2014/main" id="{88F545E5-BE69-5A46-8231-FD7812A972E0}"/>
              </a:ext>
            </a:extLst>
          </p:cNvPr>
          <p:cNvCxnSpPr>
            <a:cxnSpLocks/>
          </p:cNvCxnSpPr>
          <p:nvPr/>
        </p:nvCxnSpPr>
        <p:spPr>
          <a:xfrm flipV="1">
            <a:off x="2819398" y="852804"/>
            <a:ext cx="2209803" cy="3147141"/>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537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C71C912-2FB6-4A44-A642-508548EBCA7D}"/>
              </a:ext>
            </a:extLst>
          </p:cNvPr>
          <p:cNvSpPr/>
          <p:nvPr/>
        </p:nvSpPr>
        <p:spPr>
          <a:xfrm>
            <a:off x="0" y="0"/>
            <a:ext cx="1219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3 – </a:t>
            </a:r>
            <a:r>
              <a:rPr lang="it-IT" sz="28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Selection</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it-IT" sz="28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Signatures</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 – </a:t>
            </a:r>
            <a:r>
              <a:rPr lang="it-IT" sz="28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ROH</a:t>
            </a:r>
          </a:p>
        </p:txBody>
      </p:sp>
      <p:sp>
        <p:nvSpPr>
          <p:cNvPr id="6" name="Rettangolo con angoli arrotondati 5">
            <a:extLst>
              <a:ext uri="{FF2B5EF4-FFF2-40B4-BE49-F238E27FC236}">
                <a16:creationId xmlns:a16="http://schemas.microsoft.com/office/drawing/2014/main" id="{C29DBA12-8727-0E4A-89E0-AA183AA63A0A}"/>
              </a:ext>
            </a:extLst>
          </p:cNvPr>
          <p:cNvSpPr/>
          <p:nvPr/>
        </p:nvSpPr>
        <p:spPr>
          <a:xfrm>
            <a:off x="501027" y="1010502"/>
            <a:ext cx="2628681" cy="898308"/>
          </a:xfrm>
          <a:prstGeom prst="roundRect">
            <a:avLst/>
          </a:prstGeom>
          <a:solidFill>
            <a:srgbClr val="70AD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Behavioural traits:</a:t>
            </a:r>
          </a:p>
          <a:p>
            <a:pPr marL="285750" indent="-285750">
              <a:buFont typeface="Arial" panose="020B0604020202020204" pitchFamily="34" charset="0"/>
              <a:buChar char="•"/>
            </a:pPr>
            <a:r>
              <a:rPr lang="en-GB" dirty="0">
                <a:solidFill>
                  <a:schemeClr val="tx1"/>
                </a:solidFill>
              </a:rPr>
              <a:t>NRXN3</a:t>
            </a:r>
          </a:p>
        </p:txBody>
      </p:sp>
      <p:sp>
        <p:nvSpPr>
          <p:cNvPr id="8" name="Rettangolo con angoli arrotondati 7">
            <a:extLst>
              <a:ext uri="{FF2B5EF4-FFF2-40B4-BE49-F238E27FC236}">
                <a16:creationId xmlns:a16="http://schemas.microsoft.com/office/drawing/2014/main" id="{3BE2E876-1EA1-764B-AAF6-BF6138251A67}"/>
              </a:ext>
            </a:extLst>
          </p:cNvPr>
          <p:cNvSpPr/>
          <p:nvPr/>
        </p:nvSpPr>
        <p:spPr>
          <a:xfrm>
            <a:off x="4461717" y="923069"/>
            <a:ext cx="5650230" cy="1795387"/>
          </a:xfrm>
          <a:prstGeom prst="roundRect">
            <a:avLst/>
          </a:prstGeom>
          <a:solidFill>
            <a:srgbClr val="70AD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numCol="3" rtlCol="0" anchor="ctr"/>
          <a:lstStyle/>
          <a:p>
            <a:r>
              <a:rPr lang="en-GB" sz="1600" dirty="0">
                <a:solidFill>
                  <a:schemeClr val="tx1"/>
                </a:solidFill>
              </a:rPr>
              <a:t>Immunity:</a:t>
            </a:r>
          </a:p>
          <a:p>
            <a:pPr marL="285750" indent="-285750">
              <a:buFont typeface="Arial" panose="020B0604020202020204" pitchFamily="34" charset="0"/>
              <a:buChar char="•"/>
            </a:pPr>
            <a:r>
              <a:rPr lang="en-GB" sz="1600" dirty="0">
                <a:solidFill>
                  <a:schemeClr val="tx1"/>
                </a:solidFill>
              </a:rPr>
              <a:t>ENTPD5</a:t>
            </a:r>
          </a:p>
          <a:p>
            <a:pPr marL="285750" indent="-285750">
              <a:buFont typeface="Arial" panose="020B0604020202020204" pitchFamily="34" charset="0"/>
              <a:buChar char="•"/>
            </a:pPr>
            <a:r>
              <a:rPr lang="en-GB" sz="1600" dirty="0">
                <a:solidFill>
                  <a:schemeClr val="tx1"/>
                </a:solidFill>
              </a:rPr>
              <a:t>FLVCR2</a:t>
            </a:r>
          </a:p>
          <a:p>
            <a:pPr marL="285750" indent="-285750">
              <a:buFont typeface="Arial" panose="020B0604020202020204" pitchFamily="34" charset="0"/>
              <a:buChar char="•"/>
            </a:pPr>
            <a:r>
              <a:rPr lang="en-GB" sz="1600" dirty="0">
                <a:solidFill>
                  <a:schemeClr val="tx1"/>
                </a:solidFill>
              </a:rPr>
              <a:t>TGFB3</a:t>
            </a:r>
          </a:p>
          <a:p>
            <a:pPr marL="285750" indent="-285750">
              <a:buFont typeface="Arial" panose="020B0604020202020204" pitchFamily="34" charset="0"/>
              <a:buChar char="•"/>
            </a:pPr>
            <a:r>
              <a:rPr lang="en-GB" sz="1600" dirty="0">
                <a:solidFill>
                  <a:schemeClr val="tx1"/>
                </a:solidFill>
              </a:rPr>
              <a:t>TMED10</a:t>
            </a:r>
          </a:p>
          <a:p>
            <a:pPr marL="285750" indent="-285750">
              <a:buFont typeface="Arial" panose="020B0604020202020204" pitchFamily="34" charset="0"/>
              <a:buChar char="•"/>
            </a:pPr>
            <a:r>
              <a:rPr lang="en-GB" sz="1600" dirty="0">
                <a:solidFill>
                  <a:schemeClr val="tx1"/>
                </a:solidFill>
              </a:rPr>
              <a:t>TMED8</a:t>
            </a:r>
          </a:p>
          <a:p>
            <a:pPr marL="285750" indent="-285750">
              <a:buFont typeface="Arial" panose="020B0604020202020204" pitchFamily="34" charset="0"/>
              <a:buChar char="•"/>
            </a:pPr>
            <a:r>
              <a:rPr lang="en-GB" sz="1600" dirty="0">
                <a:solidFill>
                  <a:schemeClr val="tx1"/>
                </a:solidFill>
              </a:rPr>
              <a:t>TMEM63C</a:t>
            </a:r>
          </a:p>
          <a:p>
            <a:pPr marL="285750" indent="-285750">
              <a:buFont typeface="Arial" panose="020B0604020202020204" pitchFamily="34" charset="0"/>
              <a:buChar char="•"/>
            </a:pPr>
            <a:r>
              <a:rPr lang="en-GB" sz="1600" dirty="0">
                <a:solidFill>
                  <a:schemeClr val="tx1"/>
                </a:solidFill>
              </a:rPr>
              <a:t>VIPAS39</a:t>
            </a:r>
          </a:p>
          <a:p>
            <a:pPr marL="285750" indent="-285750">
              <a:buFont typeface="Arial" panose="020B0604020202020204" pitchFamily="34" charset="0"/>
              <a:buChar char="•"/>
            </a:pPr>
            <a:r>
              <a:rPr lang="en-GB" sz="1600" dirty="0">
                <a:solidFill>
                  <a:schemeClr val="tx1"/>
                </a:solidFill>
              </a:rPr>
              <a:t>ACKR2</a:t>
            </a:r>
          </a:p>
          <a:p>
            <a:pPr marL="285750" indent="-285750">
              <a:buFont typeface="Arial" panose="020B0604020202020204" pitchFamily="34" charset="0"/>
              <a:buChar char="•"/>
            </a:pPr>
            <a:r>
              <a:rPr lang="en-GB" sz="1600" dirty="0">
                <a:solidFill>
                  <a:schemeClr val="tx1"/>
                </a:solidFill>
              </a:rPr>
              <a:t>CCDC13</a:t>
            </a:r>
          </a:p>
          <a:p>
            <a:pPr marL="285750" indent="-285750">
              <a:buFont typeface="Arial" panose="020B0604020202020204" pitchFamily="34" charset="0"/>
              <a:buChar char="•"/>
            </a:pPr>
            <a:r>
              <a:rPr lang="en-GB" sz="1600" dirty="0">
                <a:solidFill>
                  <a:schemeClr val="tx1"/>
                </a:solidFill>
              </a:rPr>
              <a:t>GASK1A</a:t>
            </a:r>
          </a:p>
          <a:p>
            <a:pPr marL="285750" indent="-285750">
              <a:buFont typeface="Arial" panose="020B0604020202020204" pitchFamily="34" charset="0"/>
              <a:buChar char="•"/>
            </a:pPr>
            <a:r>
              <a:rPr lang="en-GB" sz="1600" dirty="0">
                <a:solidFill>
                  <a:schemeClr val="tx1"/>
                </a:solidFill>
              </a:rPr>
              <a:t>IRAK2</a:t>
            </a:r>
          </a:p>
          <a:p>
            <a:pPr marL="285750" indent="-285750">
              <a:buFont typeface="Arial" panose="020B0604020202020204" pitchFamily="34" charset="0"/>
              <a:buChar char="•"/>
            </a:pPr>
            <a:r>
              <a:rPr lang="en-GB" sz="1600" dirty="0">
                <a:solidFill>
                  <a:schemeClr val="tx1"/>
                </a:solidFill>
              </a:rPr>
              <a:t>POMGNT2</a:t>
            </a:r>
          </a:p>
          <a:p>
            <a:pPr marL="285750" indent="-285750">
              <a:buFont typeface="Arial" panose="020B0604020202020204" pitchFamily="34" charset="0"/>
              <a:buChar char="•"/>
            </a:pPr>
            <a:r>
              <a:rPr lang="en-GB" sz="1600" dirty="0">
                <a:solidFill>
                  <a:schemeClr val="tx1"/>
                </a:solidFill>
              </a:rPr>
              <a:t>SNRK</a:t>
            </a:r>
          </a:p>
          <a:p>
            <a:pPr marL="285750" indent="-285750">
              <a:buFont typeface="Arial" panose="020B0604020202020204" pitchFamily="34" charset="0"/>
              <a:buChar char="•"/>
            </a:pPr>
            <a:r>
              <a:rPr lang="en-GB" sz="1600" dirty="0">
                <a:solidFill>
                  <a:schemeClr val="tx1"/>
                </a:solidFill>
              </a:rPr>
              <a:t>TOPAZ1</a:t>
            </a:r>
          </a:p>
          <a:p>
            <a:pPr marL="285750" indent="-285750">
              <a:buFont typeface="Arial" panose="020B0604020202020204" pitchFamily="34" charset="0"/>
              <a:buChar char="•"/>
            </a:pPr>
            <a:r>
              <a:rPr lang="en-GB" sz="1600" dirty="0">
                <a:solidFill>
                  <a:schemeClr val="tx1"/>
                </a:solidFill>
              </a:rPr>
              <a:t>TRAK1</a:t>
            </a: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endParaRPr lang="en-GB" sz="1600" dirty="0">
              <a:solidFill>
                <a:schemeClr val="tx1"/>
              </a:solidFill>
            </a:endParaRPr>
          </a:p>
          <a:p>
            <a:pPr marL="285750" indent="-285750">
              <a:buFont typeface="Arial" panose="020B0604020202020204" pitchFamily="34" charset="0"/>
              <a:buChar char="•"/>
            </a:pPr>
            <a:endParaRPr lang="en-GB" sz="1600" dirty="0">
              <a:solidFill>
                <a:schemeClr val="tx1"/>
              </a:solidFill>
            </a:endParaRPr>
          </a:p>
        </p:txBody>
      </p:sp>
      <p:sp>
        <p:nvSpPr>
          <p:cNvPr id="9" name="Rettangolo con angoli arrotondati 8">
            <a:extLst>
              <a:ext uri="{FF2B5EF4-FFF2-40B4-BE49-F238E27FC236}">
                <a16:creationId xmlns:a16="http://schemas.microsoft.com/office/drawing/2014/main" id="{A698DBCC-E3CA-944C-82A9-3E75D46E39C3}"/>
              </a:ext>
            </a:extLst>
          </p:cNvPr>
          <p:cNvSpPr/>
          <p:nvPr/>
        </p:nvSpPr>
        <p:spPr>
          <a:xfrm>
            <a:off x="4950955" y="4035433"/>
            <a:ext cx="2600325" cy="2436912"/>
          </a:xfrm>
          <a:prstGeom prst="roundRect">
            <a:avLst/>
          </a:prstGeom>
          <a:solidFill>
            <a:srgbClr val="70AD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Milk-related traits:</a:t>
            </a:r>
          </a:p>
          <a:p>
            <a:pPr marL="285750" indent="-285750">
              <a:buFont typeface="Arial" panose="020B0604020202020204" pitchFamily="34" charset="0"/>
              <a:buChar char="•"/>
            </a:pPr>
            <a:r>
              <a:rPr lang="en-GB" dirty="0">
                <a:solidFill>
                  <a:schemeClr val="tx1"/>
                </a:solidFill>
              </a:rPr>
              <a:t>HERC3</a:t>
            </a:r>
          </a:p>
          <a:p>
            <a:pPr marL="285750" indent="-285750">
              <a:buFont typeface="Arial" panose="020B0604020202020204" pitchFamily="34" charset="0"/>
              <a:buChar char="•"/>
            </a:pPr>
            <a:r>
              <a:rPr lang="en-GB" dirty="0">
                <a:solidFill>
                  <a:schemeClr val="tx1"/>
                </a:solidFill>
              </a:rPr>
              <a:t>HERC6</a:t>
            </a:r>
          </a:p>
          <a:p>
            <a:pPr marL="285750" indent="-285750">
              <a:buFont typeface="Arial" panose="020B0604020202020204" pitchFamily="34" charset="0"/>
              <a:buChar char="•"/>
            </a:pPr>
            <a:r>
              <a:rPr lang="en-GB" dirty="0">
                <a:solidFill>
                  <a:schemeClr val="tx1"/>
                </a:solidFill>
              </a:rPr>
              <a:t>ABCG2</a:t>
            </a:r>
          </a:p>
          <a:p>
            <a:pPr marL="285750" indent="-285750">
              <a:buFont typeface="Arial" panose="020B0604020202020204" pitchFamily="34" charset="0"/>
              <a:buChar char="•"/>
            </a:pPr>
            <a:r>
              <a:rPr lang="en-GB" dirty="0">
                <a:solidFill>
                  <a:schemeClr val="tx1"/>
                </a:solidFill>
              </a:rPr>
              <a:t>LAP3</a:t>
            </a:r>
          </a:p>
          <a:p>
            <a:pPr marL="285750" indent="-285750">
              <a:buFont typeface="Arial" panose="020B0604020202020204" pitchFamily="34" charset="0"/>
              <a:buChar char="•"/>
            </a:pPr>
            <a:r>
              <a:rPr lang="en-GB" dirty="0">
                <a:solidFill>
                  <a:schemeClr val="tx1"/>
                </a:solidFill>
              </a:rPr>
              <a:t>RNPC3</a:t>
            </a:r>
          </a:p>
          <a:p>
            <a:pPr marL="285750" indent="-285750">
              <a:buFont typeface="Arial" panose="020B0604020202020204" pitchFamily="34" charset="0"/>
              <a:buChar char="•"/>
            </a:pPr>
            <a:r>
              <a:rPr lang="en-GB" dirty="0">
                <a:solidFill>
                  <a:schemeClr val="tx1"/>
                </a:solidFill>
              </a:rPr>
              <a:t>ST8SIA1</a:t>
            </a:r>
          </a:p>
        </p:txBody>
      </p:sp>
      <p:sp>
        <p:nvSpPr>
          <p:cNvPr id="10" name="Rettangolo con angoli arrotondati 9">
            <a:extLst>
              <a:ext uri="{FF2B5EF4-FFF2-40B4-BE49-F238E27FC236}">
                <a16:creationId xmlns:a16="http://schemas.microsoft.com/office/drawing/2014/main" id="{48B28AF4-459E-634B-A99F-9C4F5521C36B}"/>
              </a:ext>
            </a:extLst>
          </p:cNvPr>
          <p:cNvSpPr/>
          <p:nvPr/>
        </p:nvSpPr>
        <p:spPr>
          <a:xfrm>
            <a:off x="416036" y="3244956"/>
            <a:ext cx="3105150" cy="290590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Environmental adaptation:</a:t>
            </a:r>
          </a:p>
          <a:p>
            <a:pPr marL="285750" indent="-285750">
              <a:buFont typeface="Arial" panose="020B0604020202020204" pitchFamily="34" charset="0"/>
              <a:buChar char="•"/>
            </a:pPr>
            <a:r>
              <a:rPr lang="en-GB" dirty="0">
                <a:solidFill>
                  <a:schemeClr val="bg1"/>
                </a:solidFill>
              </a:rPr>
              <a:t>GYS2</a:t>
            </a:r>
          </a:p>
          <a:p>
            <a:pPr marL="285750" indent="-285750">
              <a:buFont typeface="Arial" panose="020B0604020202020204" pitchFamily="34" charset="0"/>
              <a:buChar char="•"/>
            </a:pPr>
            <a:r>
              <a:rPr lang="en-GB" dirty="0">
                <a:solidFill>
                  <a:schemeClr val="bg1"/>
                </a:solidFill>
              </a:rPr>
              <a:t>LDHB</a:t>
            </a:r>
          </a:p>
          <a:p>
            <a:pPr marL="285750" indent="-285750">
              <a:buFont typeface="Arial" panose="020B0604020202020204" pitchFamily="34" charset="0"/>
              <a:buChar char="•"/>
            </a:pPr>
            <a:r>
              <a:rPr lang="en-GB" dirty="0">
                <a:solidFill>
                  <a:schemeClr val="bg1"/>
                </a:solidFill>
              </a:rPr>
              <a:t>PYROXD1</a:t>
            </a:r>
          </a:p>
          <a:p>
            <a:pPr marL="285750" indent="-285750">
              <a:buFont typeface="Arial" panose="020B0604020202020204" pitchFamily="34" charset="0"/>
              <a:buChar char="•"/>
            </a:pPr>
            <a:r>
              <a:rPr lang="en-GB" dirty="0">
                <a:solidFill>
                  <a:schemeClr val="bg1"/>
                </a:solidFill>
              </a:rPr>
              <a:t>ACOT2</a:t>
            </a:r>
          </a:p>
          <a:p>
            <a:pPr marL="285750" indent="-285750">
              <a:buFont typeface="Arial" panose="020B0604020202020204" pitchFamily="34" charset="0"/>
              <a:buChar char="•"/>
            </a:pPr>
            <a:r>
              <a:rPr lang="en-GB" dirty="0">
                <a:solidFill>
                  <a:schemeClr val="bg1"/>
                </a:solidFill>
              </a:rPr>
              <a:t>SNW1</a:t>
            </a:r>
          </a:p>
          <a:p>
            <a:pPr marL="285750" indent="-285750">
              <a:buFont typeface="Arial" panose="020B0604020202020204" pitchFamily="34" charset="0"/>
              <a:buChar char="•"/>
            </a:pPr>
            <a:r>
              <a:rPr lang="en-GB" dirty="0">
                <a:solidFill>
                  <a:schemeClr val="bg1"/>
                </a:solidFill>
              </a:rPr>
              <a:t>VSX2</a:t>
            </a:r>
          </a:p>
          <a:p>
            <a:pPr marL="285750" indent="-285750">
              <a:buFont typeface="Arial" panose="020B0604020202020204" pitchFamily="34" charset="0"/>
              <a:buChar char="•"/>
            </a:pPr>
            <a:r>
              <a:rPr lang="en-GB" dirty="0">
                <a:solidFill>
                  <a:schemeClr val="bg1"/>
                </a:solidFill>
              </a:rPr>
              <a:t>VHL</a:t>
            </a:r>
          </a:p>
          <a:p>
            <a:pPr marL="285750" indent="-285750">
              <a:buFont typeface="Arial" panose="020B0604020202020204" pitchFamily="34" charset="0"/>
              <a:buChar char="•"/>
            </a:pPr>
            <a:r>
              <a:rPr lang="en-GB" dirty="0">
                <a:solidFill>
                  <a:schemeClr val="bg1"/>
                </a:solidFill>
              </a:rPr>
              <a:t>ZKSCAN7</a:t>
            </a:r>
          </a:p>
        </p:txBody>
      </p:sp>
      <p:sp>
        <p:nvSpPr>
          <p:cNvPr id="11" name="Rettangolo con angoli arrotondati 10">
            <a:extLst>
              <a:ext uri="{FF2B5EF4-FFF2-40B4-BE49-F238E27FC236}">
                <a16:creationId xmlns:a16="http://schemas.microsoft.com/office/drawing/2014/main" id="{E350D9C9-553B-144A-A070-1806EFE1BCA7}"/>
              </a:ext>
            </a:extLst>
          </p:cNvPr>
          <p:cNvSpPr/>
          <p:nvPr/>
        </p:nvSpPr>
        <p:spPr>
          <a:xfrm>
            <a:off x="8447930" y="3018561"/>
            <a:ext cx="3328034" cy="2916370"/>
          </a:xfrm>
          <a:prstGeom prst="roundRect">
            <a:avLst/>
          </a:prstGeom>
          <a:solidFill>
            <a:srgbClr val="70AD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Meat production traits and metabolism:</a:t>
            </a:r>
          </a:p>
          <a:p>
            <a:pPr marL="285750" indent="-285750">
              <a:buFont typeface="Arial" panose="020B0604020202020204" pitchFamily="34" charset="0"/>
              <a:buChar char="•"/>
            </a:pPr>
            <a:r>
              <a:rPr lang="en-GB" sz="1600" dirty="0">
                <a:solidFill>
                  <a:schemeClr val="tx1"/>
                </a:solidFill>
              </a:rPr>
              <a:t>FAM13A</a:t>
            </a:r>
          </a:p>
          <a:p>
            <a:pPr marL="285750" indent="-285750">
              <a:buFont typeface="Arial" panose="020B0604020202020204" pitchFamily="34" charset="0"/>
              <a:buChar char="•"/>
            </a:pPr>
            <a:r>
              <a:rPr lang="en-GB" sz="1600" dirty="0">
                <a:solidFill>
                  <a:schemeClr val="tx1"/>
                </a:solidFill>
              </a:rPr>
              <a:t>PKD2</a:t>
            </a:r>
          </a:p>
          <a:p>
            <a:pPr marL="285750" indent="-285750">
              <a:buFont typeface="Arial" panose="020B0604020202020204" pitchFamily="34" charset="0"/>
              <a:buChar char="•"/>
            </a:pPr>
            <a:r>
              <a:rPr lang="en-GB" sz="1600" dirty="0">
                <a:solidFill>
                  <a:schemeClr val="tx1"/>
                </a:solidFill>
              </a:rPr>
              <a:t>FAM184B</a:t>
            </a:r>
          </a:p>
          <a:p>
            <a:pPr marL="285750" indent="-285750">
              <a:buFont typeface="Arial" panose="020B0604020202020204" pitchFamily="34" charset="0"/>
              <a:buChar char="•"/>
            </a:pPr>
            <a:r>
              <a:rPr lang="en-GB" sz="1600" dirty="0">
                <a:solidFill>
                  <a:schemeClr val="tx1"/>
                </a:solidFill>
              </a:rPr>
              <a:t>LCORL</a:t>
            </a:r>
          </a:p>
          <a:p>
            <a:pPr marL="285750" indent="-285750">
              <a:buFont typeface="Arial" panose="020B0604020202020204" pitchFamily="34" charset="0"/>
              <a:buChar char="•"/>
            </a:pPr>
            <a:r>
              <a:rPr lang="en-GB" sz="1600" dirty="0">
                <a:solidFill>
                  <a:schemeClr val="tx1"/>
                </a:solidFill>
              </a:rPr>
              <a:t>HGF</a:t>
            </a:r>
          </a:p>
          <a:p>
            <a:pPr marL="285750" indent="-285750">
              <a:buFont typeface="Arial" panose="020B0604020202020204" pitchFamily="34" charset="0"/>
              <a:buChar char="•"/>
            </a:pPr>
            <a:r>
              <a:rPr lang="en-GB" sz="1600" dirty="0">
                <a:solidFill>
                  <a:schemeClr val="tx1"/>
                </a:solidFill>
              </a:rPr>
              <a:t>C2CD5</a:t>
            </a:r>
          </a:p>
          <a:p>
            <a:pPr marL="285750" indent="-285750">
              <a:buFont typeface="Arial" panose="020B0604020202020204" pitchFamily="34" charset="0"/>
              <a:buChar char="•"/>
            </a:pPr>
            <a:r>
              <a:rPr lang="en-GB" sz="1600" dirty="0">
                <a:solidFill>
                  <a:schemeClr val="tx1"/>
                </a:solidFill>
              </a:rPr>
              <a:t>ADCK1</a:t>
            </a:r>
          </a:p>
          <a:p>
            <a:pPr marL="285750" indent="-285750">
              <a:buFont typeface="Arial" panose="020B0604020202020204" pitchFamily="34" charset="0"/>
              <a:buChar char="•"/>
            </a:pPr>
            <a:r>
              <a:rPr lang="en-GB" sz="1600" dirty="0">
                <a:solidFill>
                  <a:schemeClr val="tx1"/>
                </a:solidFill>
              </a:rPr>
              <a:t>ALDH6A1</a:t>
            </a:r>
          </a:p>
          <a:p>
            <a:pPr marL="285750" indent="-285750">
              <a:buFont typeface="Arial" panose="020B0604020202020204" pitchFamily="34" charset="0"/>
              <a:buChar char="•"/>
            </a:pPr>
            <a:r>
              <a:rPr lang="en-GB" sz="1600" dirty="0">
                <a:solidFill>
                  <a:schemeClr val="tx1"/>
                </a:solidFill>
              </a:rPr>
              <a:t>RGS6</a:t>
            </a:r>
          </a:p>
        </p:txBody>
      </p:sp>
      <p:sp>
        <p:nvSpPr>
          <p:cNvPr id="13" name="Ovale 12">
            <a:extLst>
              <a:ext uri="{FF2B5EF4-FFF2-40B4-BE49-F238E27FC236}">
                <a16:creationId xmlns:a16="http://schemas.microsoft.com/office/drawing/2014/main" id="{697BAFA3-6413-B74C-B2D8-1CF485279E69}"/>
              </a:ext>
            </a:extLst>
          </p:cNvPr>
          <p:cNvSpPr/>
          <p:nvPr/>
        </p:nvSpPr>
        <p:spPr>
          <a:xfrm>
            <a:off x="5151261" y="2826876"/>
            <a:ext cx="1866900" cy="1100137"/>
          </a:xfrm>
          <a:prstGeom prst="ellipse">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106 genes </a:t>
            </a:r>
          </a:p>
        </p:txBody>
      </p:sp>
      <p:sp>
        <p:nvSpPr>
          <p:cNvPr id="12" name="CasellaDiTesto 11">
            <a:extLst>
              <a:ext uri="{FF2B5EF4-FFF2-40B4-BE49-F238E27FC236}">
                <a16:creationId xmlns:a16="http://schemas.microsoft.com/office/drawing/2014/main" id="{C1A962A5-1270-6A42-92CF-145FF216F3CF}"/>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2020</a:t>
            </a:r>
            <a:endParaRPr lang="it-IT" sz="1600" dirty="0">
              <a:solidFill>
                <a:schemeClr val="bg1"/>
              </a:solidFill>
              <a:cs typeface="Arial" charset="0"/>
            </a:endParaRPr>
          </a:p>
        </p:txBody>
      </p:sp>
    </p:spTree>
    <p:extLst>
      <p:ext uri="{BB962C8B-B14F-4D97-AF65-F5344CB8AC3E}">
        <p14:creationId xmlns:p14="http://schemas.microsoft.com/office/powerpoint/2010/main" val="4237031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descr="Immagine che contiene testo&#10;&#10;Descrizione generata automaticamente">
            <a:extLst>
              <a:ext uri="{FF2B5EF4-FFF2-40B4-BE49-F238E27FC236}">
                <a16:creationId xmlns:a16="http://schemas.microsoft.com/office/drawing/2014/main" id="{FE2FE126-E9AB-F94E-B64F-BF16B8FF4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886" y="531289"/>
            <a:ext cx="4380777" cy="2089912"/>
          </a:xfrm>
          <a:prstGeom prst="rect">
            <a:avLst/>
          </a:prstGeom>
        </p:spPr>
      </p:pic>
      <p:sp>
        <p:nvSpPr>
          <p:cNvPr id="5" name="Rettangolo 4">
            <a:extLst>
              <a:ext uri="{FF2B5EF4-FFF2-40B4-BE49-F238E27FC236}">
                <a16:creationId xmlns:a16="http://schemas.microsoft.com/office/drawing/2014/main" id="{EC71C912-2FB6-4A44-A642-508548EBCA7D}"/>
              </a:ext>
            </a:extLst>
          </p:cNvPr>
          <p:cNvSpPr/>
          <p:nvPr/>
        </p:nvSpPr>
        <p:spPr>
          <a:xfrm>
            <a:off x="0" y="0"/>
            <a:ext cx="12192000" cy="7315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3 – </a:t>
            </a:r>
            <a:r>
              <a:rPr lang="it-IT" sz="28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Selection</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it-IT" sz="28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Signatures</a:t>
            </a:r>
            <a:r>
              <a:rPr lang="it-IT" sz="2800" dirty="0">
                <a:solidFill>
                  <a:schemeClr val="tx1"/>
                </a:solidFill>
                <a:latin typeface="Calibri" panose="020F0502020204030204" pitchFamily="34" charset="0"/>
                <a:ea typeface="Calibri" panose="020F0502020204030204" pitchFamily="34" charset="0"/>
                <a:cs typeface="Times New Roman" panose="02020603050405020304" pitchFamily="18" charset="0"/>
              </a:rPr>
              <a:t> – </a:t>
            </a:r>
            <a:r>
              <a:rPr lang="it-IT" sz="28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ROH</a:t>
            </a:r>
          </a:p>
        </p:txBody>
      </p:sp>
      <p:sp>
        <p:nvSpPr>
          <p:cNvPr id="10" name="Rettangolo con angoli arrotondati 9">
            <a:extLst>
              <a:ext uri="{FF2B5EF4-FFF2-40B4-BE49-F238E27FC236}">
                <a16:creationId xmlns:a16="http://schemas.microsoft.com/office/drawing/2014/main" id="{48B28AF4-459E-634B-A99F-9C4F5521C36B}"/>
              </a:ext>
            </a:extLst>
          </p:cNvPr>
          <p:cNvSpPr/>
          <p:nvPr/>
        </p:nvSpPr>
        <p:spPr>
          <a:xfrm>
            <a:off x="416036" y="3244956"/>
            <a:ext cx="3105150" cy="290590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Environmental adaptation:</a:t>
            </a:r>
          </a:p>
          <a:p>
            <a:pPr marL="285750" indent="-285750">
              <a:buFont typeface="Arial" panose="020B0604020202020204" pitchFamily="34" charset="0"/>
              <a:buChar char="•"/>
            </a:pPr>
            <a:r>
              <a:rPr lang="en-GB" dirty="0">
                <a:solidFill>
                  <a:schemeClr val="bg1"/>
                </a:solidFill>
              </a:rPr>
              <a:t>GYS2</a:t>
            </a:r>
          </a:p>
          <a:p>
            <a:pPr marL="285750" indent="-285750">
              <a:buFont typeface="Arial" panose="020B0604020202020204" pitchFamily="34" charset="0"/>
              <a:buChar char="•"/>
            </a:pPr>
            <a:r>
              <a:rPr lang="en-GB" dirty="0">
                <a:solidFill>
                  <a:schemeClr val="bg1"/>
                </a:solidFill>
              </a:rPr>
              <a:t>LDHB</a:t>
            </a:r>
          </a:p>
          <a:p>
            <a:pPr marL="285750" indent="-285750">
              <a:buFont typeface="Arial" panose="020B0604020202020204" pitchFamily="34" charset="0"/>
              <a:buChar char="•"/>
            </a:pPr>
            <a:r>
              <a:rPr lang="en-GB" dirty="0">
                <a:solidFill>
                  <a:schemeClr val="bg1"/>
                </a:solidFill>
              </a:rPr>
              <a:t>PYROXD1</a:t>
            </a:r>
          </a:p>
          <a:p>
            <a:pPr marL="285750" indent="-285750">
              <a:buFont typeface="Arial" panose="020B0604020202020204" pitchFamily="34" charset="0"/>
              <a:buChar char="•"/>
            </a:pPr>
            <a:r>
              <a:rPr lang="en-GB" dirty="0">
                <a:solidFill>
                  <a:schemeClr val="bg1"/>
                </a:solidFill>
              </a:rPr>
              <a:t>ACOT2</a:t>
            </a:r>
          </a:p>
          <a:p>
            <a:pPr marL="285750" indent="-285750">
              <a:buFont typeface="Arial" panose="020B0604020202020204" pitchFamily="34" charset="0"/>
              <a:buChar char="•"/>
            </a:pPr>
            <a:r>
              <a:rPr lang="en-GB" dirty="0">
                <a:solidFill>
                  <a:schemeClr val="bg1"/>
                </a:solidFill>
              </a:rPr>
              <a:t>SNW1</a:t>
            </a:r>
          </a:p>
          <a:p>
            <a:pPr marL="285750" indent="-285750">
              <a:buFont typeface="Arial" panose="020B0604020202020204" pitchFamily="34" charset="0"/>
              <a:buChar char="•"/>
            </a:pPr>
            <a:r>
              <a:rPr lang="en-GB" dirty="0">
                <a:solidFill>
                  <a:schemeClr val="bg1"/>
                </a:solidFill>
              </a:rPr>
              <a:t>VSX2</a:t>
            </a:r>
          </a:p>
          <a:p>
            <a:pPr marL="285750" indent="-285750">
              <a:buFont typeface="Arial" panose="020B0604020202020204" pitchFamily="34" charset="0"/>
              <a:buChar char="•"/>
            </a:pPr>
            <a:r>
              <a:rPr lang="en-GB" dirty="0">
                <a:solidFill>
                  <a:schemeClr val="bg1"/>
                </a:solidFill>
              </a:rPr>
              <a:t>VHL</a:t>
            </a:r>
          </a:p>
          <a:p>
            <a:pPr marL="285750" indent="-285750">
              <a:buFont typeface="Arial" panose="020B0604020202020204" pitchFamily="34" charset="0"/>
              <a:buChar char="•"/>
            </a:pPr>
            <a:r>
              <a:rPr lang="en-GB" dirty="0">
                <a:solidFill>
                  <a:schemeClr val="bg1"/>
                </a:solidFill>
              </a:rPr>
              <a:t>ZKSCAN7</a:t>
            </a:r>
          </a:p>
        </p:txBody>
      </p:sp>
      <p:pic>
        <p:nvPicPr>
          <p:cNvPr id="15" name="Immagine 14" descr="Immagine che contiene testo&#10;&#10;Descrizione generata automaticamente">
            <a:extLst>
              <a:ext uri="{FF2B5EF4-FFF2-40B4-BE49-F238E27FC236}">
                <a16:creationId xmlns:a16="http://schemas.microsoft.com/office/drawing/2014/main" id="{7D5A8984-C1C2-CA4F-BC51-0A646572B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15" y="136418"/>
            <a:ext cx="3957199" cy="1872557"/>
          </a:xfrm>
          <a:prstGeom prst="rect">
            <a:avLst/>
          </a:prstGeom>
        </p:spPr>
      </p:pic>
      <p:cxnSp>
        <p:nvCxnSpPr>
          <p:cNvPr id="17" name="Connettore 2 16">
            <a:extLst>
              <a:ext uri="{FF2B5EF4-FFF2-40B4-BE49-F238E27FC236}">
                <a16:creationId xmlns:a16="http://schemas.microsoft.com/office/drawing/2014/main" id="{7AE60E1A-911E-2C49-A50A-65107F436D23}"/>
              </a:ext>
            </a:extLst>
          </p:cNvPr>
          <p:cNvCxnSpPr/>
          <p:nvPr/>
        </p:nvCxnSpPr>
        <p:spPr>
          <a:xfrm>
            <a:off x="1627464" y="4697910"/>
            <a:ext cx="2306973" cy="4025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6F112AE3-865B-7248-93AB-8191FD1FFDDD}"/>
              </a:ext>
            </a:extLst>
          </p:cNvPr>
          <p:cNvCxnSpPr>
            <a:cxnSpLocks/>
          </p:cNvCxnSpPr>
          <p:nvPr/>
        </p:nvCxnSpPr>
        <p:spPr>
          <a:xfrm flipV="1">
            <a:off x="1627464" y="2587907"/>
            <a:ext cx="3959604" cy="21100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7" name="Immagine 6" descr="Immagine che contiene testo&#10;&#10;Descrizione generata automaticamente">
            <a:extLst>
              <a:ext uri="{FF2B5EF4-FFF2-40B4-BE49-F238E27FC236}">
                <a16:creationId xmlns:a16="http://schemas.microsoft.com/office/drawing/2014/main" id="{FAE998E7-5281-5A4D-B0C0-DFEE5C4693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8552" y="2358847"/>
            <a:ext cx="5269187" cy="2541270"/>
          </a:xfrm>
          <a:prstGeom prst="rect">
            <a:avLst/>
          </a:prstGeom>
        </p:spPr>
      </p:pic>
      <p:cxnSp>
        <p:nvCxnSpPr>
          <p:cNvPr id="23" name="Connettore 2 22">
            <a:extLst>
              <a:ext uri="{FF2B5EF4-FFF2-40B4-BE49-F238E27FC236}">
                <a16:creationId xmlns:a16="http://schemas.microsoft.com/office/drawing/2014/main" id="{7F068A91-F43A-7E44-A383-DA0309E24C16}"/>
              </a:ext>
            </a:extLst>
          </p:cNvPr>
          <p:cNvCxnSpPr>
            <a:cxnSpLocks/>
          </p:cNvCxnSpPr>
          <p:nvPr/>
        </p:nvCxnSpPr>
        <p:spPr>
          <a:xfrm flipV="1">
            <a:off x="1627464" y="3816991"/>
            <a:ext cx="4375101" cy="8796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CCD7AED6-3F9B-F645-AD49-BEB10DF7DD7B}"/>
              </a:ext>
            </a:extLst>
          </p:cNvPr>
          <p:cNvCxnSpPr>
            <a:cxnSpLocks/>
          </p:cNvCxnSpPr>
          <p:nvPr/>
        </p:nvCxnSpPr>
        <p:spPr>
          <a:xfrm flipV="1">
            <a:off x="1458889" y="2036632"/>
            <a:ext cx="868236" cy="207770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Rettangolo 29">
            <a:extLst>
              <a:ext uri="{FF2B5EF4-FFF2-40B4-BE49-F238E27FC236}">
                <a16:creationId xmlns:a16="http://schemas.microsoft.com/office/drawing/2014/main" id="{CEA66BB9-F9BB-4648-8A07-BF5809F2FDEA}"/>
              </a:ext>
            </a:extLst>
          </p:cNvPr>
          <p:cNvSpPr/>
          <p:nvPr/>
        </p:nvSpPr>
        <p:spPr>
          <a:xfrm rot="20850620">
            <a:off x="3611931" y="3609151"/>
            <a:ext cx="2186111" cy="338554"/>
          </a:xfrm>
          <a:prstGeom prst="rect">
            <a:avLst/>
          </a:prstGeom>
        </p:spPr>
        <p:txBody>
          <a:bodyPr wrap="none">
            <a:spAutoFit/>
          </a:bodyPr>
          <a:lstStyle/>
          <a:p>
            <a:pPr>
              <a:spcAft>
                <a:spcPts val="0"/>
              </a:spcAft>
            </a:pPr>
            <a:r>
              <a:rPr lang="it-IT" sz="1600" u="sng" dirty="0" err="1">
                <a:solidFill>
                  <a:srgbClr val="0070C0"/>
                </a:solidFill>
                <a:latin typeface="Segoe UI"/>
                <a:ea typeface="Times New Roman" panose="02020603050405020304" pitchFamily="18" charset="0"/>
                <a:cs typeface="Times New Roman" panose="02020603050405020304" pitchFamily="18" charset="0"/>
              </a:rPr>
              <a:t>Acyl-CoA</a:t>
            </a:r>
            <a:r>
              <a:rPr lang="it-IT" sz="1600" u="sng" dirty="0">
                <a:solidFill>
                  <a:srgbClr val="0070C0"/>
                </a:solidFill>
                <a:latin typeface="Segoe UI"/>
                <a:ea typeface="Times New Roman" panose="02020603050405020304" pitchFamily="18" charset="0"/>
                <a:cs typeface="Times New Roman" panose="02020603050405020304" pitchFamily="18" charset="0"/>
              </a:rPr>
              <a:t> </a:t>
            </a:r>
            <a:r>
              <a:rPr lang="it-IT" sz="1600" u="sng" dirty="0" err="1">
                <a:solidFill>
                  <a:srgbClr val="0070C0"/>
                </a:solidFill>
                <a:latin typeface="Segoe UI"/>
                <a:ea typeface="Times New Roman" panose="02020603050405020304" pitchFamily="18" charset="0"/>
                <a:cs typeface="Times New Roman" panose="02020603050405020304" pitchFamily="18" charset="0"/>
              </a:rPr>
              <a:t>Thioesterase</a:t>
            </a:r>
            <a:r>
              <a:rPr lang="it-IT" sz="1600" u="sng" dirty="0">
                <a:solidFill>
                  <a:srgbClr val="0070C0"/>
                </a:solidFill>
                <a:latin typeface="Segoe UI"/>
                <a:ea typeface="Times New Roman" panose="02020603050405020304" pitchFamily="18" charset="0"/>
                <a:cs typeface="Times New Roman" panose="02020603050405020304" pitchFamily="18" charset="0"/>
              </a:rPr>
              <a:t> 2</a:t>
            </a:r>
            <a:endParaRPr lang="it-IT"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ttangolo 30">
            <a:extLst>
              <a:ext uri="{FF2B5EF4-FFF2-40B4-BE49-F238E27FC236}">
                <a16:creationId xmlns:a16="http://schemas.microsoft.com/office/drawing/2014/main" id="{F5B77D6E-6061-234B-897F-C0CAF980D1C1}"/>
              </a:ext>
            </a:extLst>
          </p:cNvPr>
          <p:cNvSpPr/>
          <p:nvPr/>
        </p:nvSpPr>
        <p:spPr>
          <a:xfrm rot="18753102">
            <a:off x="-307919" y="2562738"/>
            <a:ext cx="2332433" cy="338554"/>
          </a:xfrm>
          <a:prstGeom prst="rect">
            <a:avLst/>
          </a:prstGeom>
        </p:spPr>
        <p:txBody>
          <a:bodyPr wrap="none">
            <a:spAutoFit/>
          </a:bodyPr>
          <a:lstStyle/>
          <a:p>
            <a:r>
              <a:rPr lang="it-IT" sz="1600" u="sng" dirty="0" err="1">
                <a:solidFill>
                  <a:srgbClr val="00B050"/>
                </a:solidFill>
                <a:latin typeface="Segoe UI"/>
                <a:ea typeface="Times New Roman" panose="02020603050405020304" pitchFamily="18" charset="0"/>
              </a:rPr>
              <a:t>Lactate</a:t>
            </a:r>
            <a:r>
              <a:rPr lang="it-IT" sz="1600" u="sng" dirty="0">
                <a:solidFill>
                  <a:srgbClr val="00B050"/>
                </a:solidFill>
                <a:latin typeface="Segoe UI"/>
                <a:ea typeface="Times New Roman" panose="02020603050405020304" pitchFamily="18" charset="0"/>
              </a:rPr>
              <a:t> </a:t>
            </a:r>
            <a:r>
              <a:rPr lang="it-IT" sz="1600" u="sng" dirty="0" err="1">
                <a:solidFill>
                  <a:srgbClr val="00B050"/>
                </a:solidFill>
                <a:latin typeface="Segoe UI"/>
                <a:ea typeface="Times New Roman" panose="02020603050405020304" pitchFamily="18" charset="0"/>
              </a:rPr>
              <a:t>Dehydrogenase</a:t>
            </a:r>
            <a:r>
              <a:rPr lang="it-IT" sz="1600" u="sng" dirty="0">
                <a:solidFill>
                  <a:srgbClr val="00B050"/>
                </a:solidFill>
                <a:latin typeface="Segoe UI"/>
                <a:ea typeface="Times New Roman" panose="02020603050405020304" pitchFamily="18" charset="0"/>
              </a:rPr>
              <a:t> B</a:t>
            </a:r>
            <a:r>
              <a:rPr lang="it-IT" sz="1600" dirty="0">
                <a:solidFill>
                  <a:srgbClr val="00B050"/>
                </a:solidFill>
              </a:rPr>
              <a:t> </a:t>
            </a:r>
          </a:p>
        </p:txBody>
      </p:sp>
      <p:pic>
        <p:nvPicPr>
          <p:cNvPr id="3" name="Immagine 2" descr="Immagine che contiene testo&#10;&#10;Descrizione generata automaticamente">
            <a:extLst>
              <a:ext uri="{FF2B5EF4-FFF2-40B4-BE49-F238E27FC236}">
                <a16:creationId xmlns:a16="http://schemas.microsoft.com/office/drawing/2014/main" id="{FB532626-8CED-B744-BADF-D22A947E05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2285" y="4515387"/>
            <a:ext cx="6740826" cy="1773146"/>
          </a:xfrm>
          <a:prstGeom prst="rect">
            <a:avLst/>
          </a:prstGeom>
        </p:spPr>
      </p:pic>
      <p:sp>
        <p:nvSpPr>
          <p:cNvPr id="33" name="CasellaDiTesto 32">
            <a:extLst>
              <a:ext uri="{FF2B5EF4-FFF2-40B4-BE49-F238E27FC236}">
                <a16:creationId xmlns:a16="http://schemas.microsoft.com/office/drawing/2014/main" id="{2CFE0975-004C-B848-9874-1327C66858A5}"/>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788129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676400" y="1295400"/>
            <a:ext cx="8991600" cy="5105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266" name="CasellaDiTesto 7"/>
          <p:cNvSpPr txBox="1">
            <a:spLocks noChangeArrowheads="1"/>
          </p:cNvSpPr>
          <p:nvPr/>
        </p:nvSpPr>
        <p:spPr bwMode="auto">
          <a:xfrm>
            <a:off x="2819400" y="2838450"/>
            <a:ext cx="15128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11267" name="CasellaDiTesto 9"/>
          <p:cNvSpPr txBox="1">
            <a:spLocks noChangeArrowheads="1"/>
          </p:cNvSpPr>
          <p:nvPr/>
        </p:nvSpPr>
        <p:spPr bwMode="auto">
          <a:xfrm>
            <a:off x="2819400" y="4576763"/>
            <a:ext cx="15128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3" name="Rettangolo 2"/>
          <p:cNvSpPr/>
          <p:nvPr/>
        </p:nvSpPr>
        <p:spPr>
          <a:xfrm>
            <a:off x="6400800" y="228600"/>
            <a:ext cx="2518112" cy="584776"/>
          </a:xfrm>
          <a:prstGeom prst="rect">
            <a:avLst/>
          </a:prstGeom>
          <a:noFill/>
          <a:ln>
            <a:noFill/>
          </a:ln>
        </p:spPr>
        <p:txBody>
          <a:bodyPr vert="horz" wrap="square" lIns="91440" tIns="45720" rIns="91440" bIns="45720" numCol="1" anchor="t" anchorCtr="0" compatLnSpc="1">
            <a:prstTxWarp prst="textNoShape">
              <a:avLst/>
            </a:prstTxWarp>
          </a:bodyPr>
          <a:lstStyle/>
          <a:p>
            <a:pPr algn="ctr" eaLnBrk="0" hangingPunct="0"/>
            <a:r>
              <a:rPr lang="it-IT" altLang="ja-JP" sz="4000" b="1" dirty="0" err="1">
                <a:solidFill>
                  <a:schemeClr val="bg1"/>
                </a:solidFill>
                <a:latin typeface="+mj-lt"/>
              </a:rPr>
              <a:t>Sommario</a:t>
            </a:r>
            <a:endParaRPr lang="en-US" sz="4000" b="1" dirty="0">
              <a:solidFill>
                <a:schemeClr val="bg1"/>
              </a:solidFill>
              <a:latin typeface="+mj-lt"/>
            </a:endParaRPr>
          </a:p>
        </p:txBody>
      </p:sp>
      <p:pic>
        <p:nvPicPr>
          <p:cNvPr id="1126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5105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Segnaposto contenuto 2"/>
          <p:cNvSpPr txBox="1">
            <a:spLocks/>
          </p:cNvSpPr>
          <p:nvPr/>
        </p:nvSpPr>
        <p:spPr bwMode="auto">
          <a:xfrm>
            <a:off x="4579883" y="4548982"/>
            <a:ext cx="5943600" cy="79216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it-IT" sz="4000" dirty="0">
                <a:solidFill>
                  <a:srgbClr val="FFFFFF"/>
                </a:solidFill>
                <a:latin typeface="Calibri" charset="0"/>
              </a:rPr>
              <a:t>Introduzione </a:t>
            </a:r>
          </a:p>
          <a:p>
            <a:pPr marL="0" indent="0">
              <a:spcBef>
                <a:spcPct val="20000"/>
              </a:spcBef>
            </a:pPr>
            <a:endParaRPr lang="it-IT" sz="4000" dirty="0">
              <a:solidFill>
                <a:srgbClr val="FFFFFF"/>
              </a:solidFill>
              <a:latin typeface="Calibri" charset="0"/>
            </a:endParaRPr>
          </a:p>
        </p:txBody>
      </p:sp>
      <p:sp>
        <p:nvSpPr>
          <p:cNvPr id="9" name="CasellaDiTesto 8">
            <a:extLst>
              <a:ext uri="{FF2B5EF4-FFF2-40B4-BE49-F238E27FC236}">
                <a16:creationId xmlns:a16="http://schemas.microsoft.com/office/drawing/2014/main" id="{A64C5F66-3468-154F-BA4F-1C9ED67D41EC}"/>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125422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676400" y="1295400"/>
            <a:ext cx="8991600" cy="5105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1266" name="CasellaDiTesto 7"/>
          <p:cNvSpPr txBox="1">
            <a:spLocks noChangeArrowheads="1"/>
          </p:cNvSpPr>
          <p:nvPr/>
        </p:nvSpPr>
        <p:spPr bwMode="auto">
          <a:xfrm>
            <a:off x="2819400" y="2838450"/>
            <a:ext cx="151288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sp>
        <p:nvSpPr>
          <p:cNvPr id="11267" name="CasellaDiTesto 9"/>
          <p:cNvSpPr txBox="1">
            <a:spLocks noChangeArrowheads="1"/>
          </p:cNvSpPr>
          <p:nvPr/>
        </p:nvSpPr>
        <p:spPr bwMode="auto">
          <a:xfrm>
            <a:off x="2819400" y="4576763"/>
            <a:ext cx="151288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solidFill>
                  <a:srgbClr val="FFFFFF"/>
                </a:solidFill>
                <a:latin typeface="Calibri" charset="0"/>
              </a:rPr>
              <a:t>IMMAGINE</a:t>
            </a:r>
          </a:p>
        </p:txBody>
      </p:sp>
      <p:pic>
        <p:nvPicPr>
          <p:cNvPr id="1126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95400"/>
            <a:ext cx="51054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0" name="Segnaposto contenuto 2"/>
          <p:cNvSpPr txBox="1">
            <a:spLocks/>
          </p:cNvSpPr>
          <p:nvPr/>
        </p:nvSpPr>
        <p:spPr bwMode="auto">
          <a:xfrm>
            <a:off x="3740726" y="4604402"/>
            <a:ext cx="6871854" cy="79216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 typeface="Arial" charset="0"/>
              <a:buChar char="•"/>
            </a:pPr>
            <a:r>
              <a:rPr lang="it-IT" sz="4000" dirty="0">
                <a:solidFill>
                  <a:srgbClr val="FFFFFF"/>
                </a:solidFill>
                <a:latin typeface="Calibri" charset="0"/>
              </a:rPr>
              <a:t>Conclusioni</a:t>
            </a:r>
          </a:p>
          <a:p>
            <a:pPr marL="0" indent="0">
              <a:spcBef>
                <a:spcPct val="20000"/>
              </a:spcBef>
            </a:pPr>
            <a:endParaRPr lang="it-IT" sz="4000" dirty="0">
              <a:solidFill>
                <a:srgbClr val="FFFFFF"/>
              </a:solidFill>
              <a:latin typeface="Calibri" charset="0"/>
            </a:endParaRPr>
          </a:p>
        </p:txBody>
      </p:sp>
      <p:sp>
        <p:nvSpPr>
          <p:cNvPr id="8" name="CasellaDiTesto 7">
            <a:extLst>
              <a:ext uri="{FF2B5EF4-FFF2-40B4-BE49-F238E27FC236}">
                <a16:creationId xmlns:a16="http://schemas.microsoft.com/office/drawing/2014/main" id="{9043A8F5-98DE-8340-9CBD-5B33F21631EF}"/>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988893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2105" y="1018081"/>
            <a:ext cx="12192000" cy="1362639"/>
          </a:xfrm>
        </p:spPr>
        <p:txBody>
          <a:bodyPr>
            <a:normAutofit/>
          </a:bodyPr>
          <a:lstStyle/>
          <a:p>
            <a:pPr algn="ctr"/>
            <a:r>
              <a:rPr lang="en-GB" sz="2000" dirty="0">
                <a:ea typeface="+mj-ea"/>
              </a:rPr>
              <a:t>THI calculation based on the CRU database v.2.0 following </a:t>
            </a:r>
            <a:r>
              <a:rPr lang="en-GB" sz="2000" i="1" dirty="0" err="1">
                <a:ea typeface="+mj-ea"/>
              </a:rPr>
              <a:t>Lallo</a:t>
            </a:r>
            <a:r>
              <a:rPr lang="en-GB" sz="2000" i="1" dirty="0">
                <a:ea typeface="+mj-ea"/>
              </a:rPr>
              <a:t> et al. (2018)</a:t>
            </a:r>
          </a:p>
          <a:p>
            <a:pPr algn="ctr"/>
            <a:endParaRPr lang="en-GB" sz="2000" dirty="0">
              <a:ea typeface="+mj-ea"/>
            </a:endParaRPr>
          </a:p>
          <a:p>
            <a:pPr algn="ctr"/>
            <a:r>
              <a:rPr lang="en-GB" sz="2000" dirty="0">
                <a:ea typeface="+mj-ea"/>
              </a:rPr>
              <a:t>Classification (Normal, Moderate, etc.) based on the Livestock Weather Safety Index</a:t>
            </a:r>
          </a:p>
        </p:txBody>
      </p:sp>
      <p:pic>
        <p:nvPicPr>
          <p:cNvPr id="7" name="Image 6" descr="Capture d’écran"/>
          <p:cNvPicPr>
            <a:picLocks noChangeAspect="1"/>
          </p:cNvPicPr>
          <p:nvPr/>
        </p:nvPicPr>
        <p:blipFill rotWithShape="1">
          <a:blip r:embed="rId3">
            <a:extLst>
              <a:ext uri="{28A0092B-C50C-407E-A947-70E740481C1C}">
                <a14:useLocalDpi xmlns:a14="http://schemas.microsoft.com/office/drawing/2010/main" val="0"/>
              </a:ext>
            </a:extLst>
          </a:blip>
          <a:srcRect t="5140"/>
          <a:stretch/>
        </p:blipFill>
        <p:spPr>
          <a:xfrm>
            <a:off x="5443389" y="2821845"/>
            <a:ext cx="5454317" cy="3671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descr="Capture d’écr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443" y="2430684"/>
            <a:ext cx="5439557" cy="3821639"/>
          </a:xfrm>
          <a:prstGeom prst="rect">
            <a:avLst/>
          </a:prstGeom>
          <a:ln>
            <a:noFill/>
          </a:ln>
          <a:effectLst>
            <a:outerShdw blurRad="190500" algn="tl" rotWithShape="0">
              <a:srgbClr val="000000">
                <a:alpha val="70000"/>
              </a:srgbClr>
            </a:outerShdw>
          </a:effectLst>
        </p:spPr>
      </p:pic>
      <p:sp>
        <p:nvSpPr>
          <p:cNvPr id="6" name="Title 1"/>
          <p:cNvSpPr txBox="1">
            <a:spLocks/>
          </p:cNvSpPr>
          <p:nvPr/>
        </p:nvSpPr>
        <p:spPr>
          <a:xfrm>
            <a:off x="0" y="1"/>
            <a:ext cx="12192000" cy="82905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latin typeface="Arial" panose="020B0604020202020204" pitchFamily="34" charset="0"/>
                <a:cs typeface="Arial" panose="020B0604020202020204" pitchFamily="34" charset="0"/>
              </a:rPr>
              <a:t>IMAGE EU project</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3767" y="2425108"/>
            <a:ext cx="908676" cy="908676"/>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8401" r="8805" b="45541"/>
          <a:stretch/>
        </p:blipFill>
        <p:spPr>
          <a:xfrm>
            <a:off x="89775" y="2511131"/>
            <a:ext cx="949283" cy="737302"/>
          </a:xfrm>
          <a:prstGeom prst="ellipse">
            <a:avLst/>
          </a:prstGeom>
        </p:spPr>
      </p:pic>
      <p:pic>
        <p:nvPicPr>
          <p:cNvPr id="10" name="Immagine 9">
            <a:extLst>
              <a:ext uri="{FF2B5EF4-FFF2-40B4-BE49-F238E27FC236}">
                <a16:creationId xmlns:a16="http://schemas.microsoft.com/office/drawing/2014/main" id="{127D7DE0-9E7A-5B4B-AC64-B4328D2046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512" y="1323675"/>
            <a:ext cx="1152128" cy="919943"/>
          </a:xfrm>
          <a:prstGeom prst="rect">
            <a:avLst/>
          </a:prstGeom>
        </p:spPr>
      </p:pic>
      <p:pic>
        <p:nvPicPr>
          <p:cNvPr id="13" name="Immagine 12">
            <a:extLst>
              <a:ext uri="{FF2B5EF4-FFF2-40B4-BE49-F238E27FC236}">
                <a16:creationId xmlns:a16="http://schemas.microsoft.com/office/drawing/2014/main" id="{AA98A389-065D-7F4B-8884-75F85A7F25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222914"/>
            <a:ext cx="2743200" cy="774700"/>
          </a:xfrm>
          <a:prstGeom prst="rect">
            <a:avLst/>
          </a:prstGeom>
        </p:spPr>
      </p:pic>
      <p:sp>
        <p:nvSpPr>
          <p:cNvPr id="11" name="CasellaDiTesto 10">
            <a:extLst>
              <a:ext uri="{FF2B5EF4-FFF2-40B4-BE49-F238E27FC236}">
                <a16:creationId xmlns:a16="http://schemas.microsoft.com/office/drawing/2014/main" id="{43C74343-05CA-8B47-8754-D8ACF1A14DF2}"/>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
        <p:nvSpPr>
          <p:cNvPr id="12" name="CasellaDiTesto 11">
            <a:extLst>
              <a:ext uri="{FF2B5EF4-FFF2-40B4-BE49-F238E27FC236}">
                <a16:creationId xmlns:a16="http://schemas.microsoft.com/office/drawing/2014/main" id="{72C558B2-DF47-D946-B7FC-00D40431CE9D}"/>
              </a:ext>
            </a:extLst>
          </p:cNvPr>
          <p:cNvSpPr txBox="1"/>
          <p:nvPr/>
        </p:nvSpPr>
        <p:spPr>
          <a:xfrm>
            <a:off x="10967262" y="3290495"/>
            <a:ext cx="124219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it-IT" sz="1800" b="0" i="0" u="none" strike="noStrike" cap="none" spc="0" normalizeH="0" baseline="0" dirty="0">
                <a:ln>
                  <a:noFill/>
                </a:ln>
                <a:solidFill>
                  <a:srgbClr val="000000"/>
                </a:solidFill>
                <a:effectLst/>
                <a:uFillTx/>
                <a:latin typeface="Arial" panose="020B0604020202020204" pitchFamily="34" charset="0"/>
                <a:ea typeface="Calibri"/>
                <a:cs typeface="Arial" panose="020B0604020202020204" pitchFamily="34" charset="0"/>
                <a:sym typeface="Calibri"/>
              </a:rPr>
              <a:t>Elia </a:t>
            </a:r>
            <a:r>
              <a:rPr kumimoji="0" lang="it-IT" sz="1800" b="0" i="0" u="none" strike="noStrike" cap="none" spc="0" normalizeH="0" baseline="0" dirty="0" err="1">
                <a:ln>
                  <a:noFill/>
                </a:ln>
                <a:solidFill>
                  <a:srgbClr val="000000"/>
                </a:solidFill>
                <a:effectLst/>
                <a:uFillTx/>
                <a:latin typeface="Arial" panose="020B0604020202020204" pitchFamily="34" charset="0"/>
                <a:ea typeface="Calibri"/>
                <a:cs typeface="Arial" panose="020B0604020202020204" pitchFamily="34" charset="0"/>
                <a:sym typeface="Calibri"/>
              </a:rPr>
              <a:t>Vajana</a:t>
            </a:r>
            <a:endParaRPr kumimoji="0" lang="it-IT" sz="1800" b="0" i="0" u="none" strike="noStrike" cap="none" spc="0" normalizeH="0" baseline="0" dirty="0">
              <a:ln>
                <a:noFill/>
              </a:ln>
              <a:solidFill>
                <a:srgbClr val="000000"/>
              </a:solidFill>
              <a:effectLst/>
              <a:uFillTx/>
              <a:latin typeface="Arial" panose="020B0604020202020204" pitchFamily="34" charset="0"/>
              <a:ea typeface="Calibri"/>
              <a:cs typeface="Arial" panose="020B0604020202020204" pitchFamily="34" charset="0"/>
              <a:sym typeface="Calibri"/>
            </a:endParaRPr>
          </a:p>
        </p:txBody>
      </p:sp>
      <p:pic>
        <p:nvPicPr>
          <p:cNvPr id="14" name="Immagine 13">
            <a:extLst>
              <a:ext uri="{FF2B5EF4-FFF2-40B4-BE49-F238E27FC236}">
                <a16:creationId xmlns:a16="http://schemas.microsoft.com/office/drawing/2014/main" id="{ECA03CFD-19A9-B646-8F6B-1D4BDAD2DC74}"/>
              </a:ext>
            </a:extLst>
          </p:cNvPr>
          <p:cNvPicPr>
            <a:picLocks noChangeAspect="1"/>
          </p:cNvPicPr>
          <p:nvPr/>
        </p:nvPicPr>
        <p:blipFill>
          <a:blip r:embed="rId9"/>
          <a:stretch>
            <a:fillRect/>
          </a:stretch>
        </p:blipFill>
        <p:spPr>
          <a:xfrm>
            <a:off x="11069367" y="2314829"/>
            <a:ext cx="908720" cy="911569"/>
          </a:xfrm>
          <a:prstGeom prst="rect">
            <a:avLst/>
          </a:prstGeom>
        </p:spPr>
      </p:pic>
      <p:pic>
        <p:nvPicPr>
          <p:cNvPr id="15" name="Immagine 14" descr="Logo EPFL.png">
            <a:extLst>
              <a:ext uri="{FF2B5EF4-FFF2-40B4-BE49-F238E27FC236}">
                <a16:creationId xmlns:a16="http://schemas.microsoft.com/office/drawing/2014/main" id="{66391744-3EDD-934A-8B78-377BC786FC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36233" y="3695048"/>
            <a:ext cx="1152128" cy="559605"/>
          </a:xfrm>
          <a:prstGeom prst="rect">
            <a:avLst/>
          </a:prstGeom>
        </p:spPr>
      </p:pic>
      <p:pic>
        <p:nvPicPr>
          <p:cNvPr id="16" name="Immagine 15" descr="Schermata 2019-08-24 alle 17.45.54.png">
            <a:extLst>
              <a:ext uri="{FF2B5EF4-FFF2-40B4-BE49-F238E27FC236}">
                <a16:creationId xmlns:a16="http://schemas.microsoft.com/office/drawing/2014/main" id="{CA8FFD6F-7DFD-BC4F-81D8-7D7578A5C9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90564" y="2314829"/>
            <a:ext cx="792088" cy="957817"/>
          </a:xfrm>
          <a:prstGeom prst="rect">
            <a:avLst/>
          </a:prstGeom>
        </p:spPr>
      </p:pic>
      <p:sp>
        <p:nvSpPr>
          <p:cNvPr id="17" name="CasellaDiTesto 16">
            <a:extLst>
              <a:ext uri="{FF2B5EF4-FFF2-40B4-BE49-F238E27FC236}">
                <a16:creationId xmlns:a16="http://schemas.microsoft.com/office/drawing/2014/main" id="{C77DD024-9E05-8F48-8557-AE44271DFB3C}"/>
              </a:ext>
            </a:extLst>
          </p:cNvPr>
          <p:cNvSpPr txBox="1"/>
          <p:nvPr/>
        </p:nvSpPr>
        <p:spPr>
          <a:xfrm>
            <a:off x="9228277" y="3290495"/>
            <a:ext cx="169533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it-IT" dirty="0">
                <a:solidFill>
                  <a:srgbClr val="000000"/>
                </a:solidFill>
                <a:latin typeface="Arial" panose="020B0604020202020204" pitchFamily="34" charset="0"/>
                <a:cs typeface="Arial" panose="020B0604020202020204" pitchFamily="34" charset="0"/>
              </a:rPr>
              <a:t>Stephane </a:t>
            </a:r>
            <a:r>
              <a:rPr lang="it-IT" dirty="0" err="1">
                <a:solidFill>
                  <a:srgbClr val="000000"/>
                </a:solidFill>
                <a:latin typeface="Arial" panose="020B0604020202020204" pitchFamily="34" charset="0"/>
                <a:cs typeface="Arial" panose="020B0604020202020204" pitchFamily="34" charset="0"/>
              </a:rPr>
              <a:t>Joost</a:t>
            </a:r>
            <a:endParaRPr kumimoji="0" lang="it-IT" sz="1800" b="0" i="0" u="none" strike="noStrike" cap="none" spc="0" normalizeH="0" baseline="0" dirty="0">
              <a:ln>
                <a:noFill/>
              </a:ln>
              <a:solidFill>
                <a:srgbClr val="000000"/>
              </a:solidFill>
              <a:effectLst/>
              <a:uFillTx/>
              <a:latin typeface="Arial" panose="020B0604020202020204" pitchFamily="34" charset="0"/>
              <a:ea typeface="Calibri"/>
              <a:cs typeface="Arial" panose="020B0604020202020204" pitchFamily="34" charset="0"/>
              <a:sym typeface="Calibri"/>
            </a:endParaRPr>
          </a:p>
        </p:txBody>
      </p:sp>
      <p:pic>
        <p:nvPicPr>
          <p:cNvPr id="20" name="Immagine 19">
            <a:extLst>
              <a:ext uri="{FF2B5EF4-FFF2-40B4-BE49-F238E27FC236}">
                <a16:creationId xmlns:a16="http://schemas.microsoft.com/office/drawing/2014/main" id="{3B64B767-DF71-B34B-A27A-C859603D282A}"/>
              </a:ext>
            </a:extLst>
          </p:cNvPr>
          <p:cNvPicPr>
            <a:picLocks noChangeAspect="1"/>
          </p:cNvPicPr>
          <p:nvPr/>
        </p:nvPicPr>
        <p:blipFill>
          <a:blip r:embed="rId12"/>
          <a:stretch>
            <a:fillRect/>
          </a:stretch>
        </p:blipFill>
        <p:spPr>
          <a:xfrm>
            <a:off x="10574017" y="4435849"/>
            <a:ext cx="1404070" cy="1404070"/>
          </a:xfrm>
          <a:prstGeom prst="rect">
            <a:avLst/>
          </a:prstGeom>
        </p:spPr>
      </p:pic>
      <p:sp>
        <p:nvSpPr>
          <p:cNvPr id="21" name="CasellaDiTesto 20">
            <a:extLst>
              <a:ext uri="{FF2B5EF4-FFF2-40B4-BE49-F238E27FC236}">
                <a16:creationId xmlns:a16="http://schemas.microsoft.com/office/drawing/2014/main" id="{EA6F5BFA-02A9-CC4C-B481-C99CAAD1F4D4}"/>
              </a:ext>
            </a:extLst>
          </p:cNvPr>
          <p:cNvSpPr txBox="1"/>
          <p:nvPr/>
        </p:nvSpPr>
        <p:spPr>
          <a:xfrm>
            <a:off x="10621866" y="5805542"/>
            <a:ext cx="1308371" cy="523220"/>
          </a:xfrm>
          <a:prstGeom prst="rect">
            <a:avLst/>
          </a:prstGeom>
          <a:noFill/>
        </p:spPr>
        <p:txBody>
          <a:bodyPr wrap="none" rtlCol="0">
            <a:spAutoFit/>
          </a:bodyPr>
          <a:lstStyle/>
          <a:p>
            <a:pPr algn="ctr"/>
            <a:r>
              <a:rPr lang="it-IT" sz="1400" dirty="0">
                <a:latin typeface="Arial" panose="020B0604020202020204" pitchFamily="34" charset="0"/>
                <a:cs typeface="Arial" panose="020B0604020202020204" pitchFamily="34" charset="0"/>
              </a:rPr>
              <a:t>Mario Barbato</a:t>
            </a:r>
          </a:p>
          <a:p>
            <a:pPr algn="ctr"/>
            <a:r>
              <a:rPr lang="it-IT" sz="1400" dirty="0">
                <a:latin typeface="Arial" panose="020B0604020202020204" pitchFamily="34" charset="0"/>
                <a:cs typeface="Arial" panose="020B0604020202020204" pitchFamily="34" charset="0"/>
              </a:rPr>
              <a:t>(UNICATT)</a:t>
            </a:r>
          </a:p>
        </p:txBody>
      </p:sp>
    </p:spTree>
    <p:extLst>
      <p:ext uri="{BB962C8B-B14F-4D97-AF65-F5344CB8AC3E}">
        <p14:creationId xmlns:p14="http://schemas.microsoft.com/office/powerpoint/2010/main" val="1529864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D47C06-A95B-9346-BC89-DF3F1B799644}"/>
              </a:ext>
            </a:extLst>
          </p:cNvPr>
          <p:cNvSpPr>
            <a:spLocks noGrp="1"/>
          </p:cNvSpPr>
          <p:nvPr>
            <p:ph type="title"/>
          </p:nvPr>
        </p:nvSpPr>
        <p:spPr>
          <a:xfrm>
            <a:off x="1082175" y="-317244"/>
            <a:ext cx="9077679" cy="1325563"/>
          </a:xfrm>
        </p:spPr>
        <p:txBody>
          <a:bodyPr>
            <a:normAutofit/>
          </a:bodyPr>
          <a:lstStyle/>
          <a:p>
            <a:pPr algn="ctr"/>
            <a:r>
              <a:rPr lang="it-IT" sz="3600" b="1" dirty="0">
                <a:solidFill>
                  <a:schemeClr val="tx1"/>
                </a:solidFill>
                <a:latin typeface="Arial" panose="020B0604020202020204" pitchFamily="34" charset="0"/>
                <a:cs typeface="Arial" panose="020B0604020202020204" pitchFamily="34" charset="0"/>
              </a:rPr>
              <a:t>SCALA-MEDI North Africa</a:t>
            </a:r>
            <a:endParaRPr lang="es-IT" sz="3600" b="1" dirty="0">
              <a:solidFill>
                <a:schemeClr val="tx1"/>
              </a:solidFill>
              <a:latin typeface="Arial" panose="020B0604020202020204" pitchFamily="34" charset="0"/>
              <a:cs typeface="Arial" panose="020B0604020202020204" pitchFamily="34" charset="0"/>
            </a:endParaRPr>
          </a:p>
        </p:txBody>
      </p:sp>
      <p:pic>
        <p:nvPicPr>
          <p:cNvPr id="43" name="Immagine 42" descr="Immagine che contiene testo, erba, albero, esterni&#10;&#10;Descrizione generata automaticamente">
            <a:extLst>
              <a:ext uri="{FF2B5EF4-FFF2-40B4-BE49-F238E27FC236}">
                <a16:creationId xmlns:a16="http://schemas.microsoft.com/office/drawing/2014/main" id="{F694A370-B2E2-E342-9521-4A63BB2E0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24" y="719622"/>
            <a:ext cx="4377254" cy="2069066"/>
          </a:xfrm>
          <a:prstGeom prst="rect">
            <a:avLst/>
          </a:prstGeom>
        </p:spPr>
      </p:pic>
      <p:sp>
        <p:nvSpPr>
          <p:cNvPr id="45" name="CasellaDiTesto 44">
            <a:extLst>
              <a:ext uri="{FF2B5EF4-FFF2-40B4-BE49-F238E27FC236}">
                <a16:creationId xmlns:a16="http://schemas.microsoft.com/office/drawing/2014/main" id="{A2C1ACF7-AEF5-7E40-90BD-B1F0394973B3}"/>
              </a:ext>
            </a:extLst>
          </p:cNvPr>
          <p:cNvSpPr txBox="1"/>
          <p:nvPr/>
        </p:nvSpPr>
        <p:spPr>
          <a:xfrm>
            <a:off x="658810" y="5632567"/>
            <a:ext cx="3732881" cy="584775"/>
          </a:xfrm>
          <a:prstGeom prst="rect">
            <a:avLst/>
          </a:prstGeom>
          <a:noFill/>
        </p:spPr>
        <p:txBody>
          <a:bodyPr wrap="none" rtlCol="0">
            <a:spAutoFit/>
          </a:bodyPr>
          <a:lstStyle/>
          <a:p>
            <a:r>
              <a:rPr lang="it-IT" sz="3200" b="1" dirty="0" err="1"/>
              <a:t>WWW.scala-medi.eu</a:t>
            </a:r>
            <a:endParaRPr lang="it-IT" sz="3200" b="1" dirty="0"/>
          </a:p>
        </p:txBody>
      </p:sp>
      <p:pic>
        <p:nvPicPr>
          <p:cNvPr id="57" name="Image 1">
            <a:extLst>
              <a:ext uri="{FF2B5EF4-FFF2-40B4-BE49-F238E27FC236}">
                <a16:creationId xmlns:a16="http://schemas.microsoft.com/office/drawing/2014/main" id="{B9122D7D-E2C3-2D45-AB3F-CCF78BA602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91691" y="1754155"/>
            <a:ext cx="7800309" cy="5300682"/>
          </a:xfrm>
          <a:prstGeom prst="rect">
            <a:avLst/>
          </a:prstGeom>
          <a:noFill/>
          <a:ln>
            <a:noFill/>
          </a:ln>
        </p:spPr>
      </p:pic>
      <p:sp>
        <p:nvSpPr>
          <p:cNvPr id="7" name="CasellaDiTesto 6">
            <a:extLst>
              <a:ext uri="{FF2B5EF4-FFF2-40B4-BE49-F238E27FC236}">
                <a16:creationId xmlns:a16="http://schemas.microsoft.com/office/drawing/2014/main" id="{8F6F0CE4-39BC-0746-95D9-8B2C4D189F83}"/>
              </a:ext>
            </a:extLst>
          </p:cNvPr>
          <p:cNvSpPr txBox="1">
            <a:spLocks noChangeArrowheads="1"/>
          </p:cNvSpPr>
          <p:nvPr/>
        </p:nvSpPr>
        <p:spPr bwMode="auto">
          <a:xfrm>
            <a:off x="-448627" y="6482102"/>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33167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D47C06-A95B-9346-BC89-DF3F1B799644}"/>
              </a:ext>
            </a:extLst>
          </p:cNvPr>
          <p:cNvSpPr>
            <a:spLocks noGrp="1"/>
          </p:cNvSpPr>
          <p:nvPr>
            <p:ph type="title"/>
          </p:nvPr>
        </p:nvSpPr>
        <p:spPr>
          <a:xfrm>
            <a:off x="1082175" y="-317244"/>
            <a:ext cx="9077679" cy="1325563"/>
          </a:xfrm>
        </p:spPr>
        <p:txBody>
          <a:bodyPr>
            <a:normAutofit/>
          </a:bodyPr>
          <a:lstStyle/>
          <a:p>
            <a:pPr algn="ctr"/>
            <a:r>
              <a:rPr lang="it-IT" sz="3600" b="1" dirty="0">
                <a:solidFill>
                  <a:schemeClr val="tx1"/>
                </a:solidFill>
                <a:latin typeface="Arial" panose="020B0604020202020204" pitchFamily="34" charset="0"/>
                <a:cs typeface="Arial" panose="020B0604020202020204" pitchFamily="34" charset="0"/>
              </a:rPr>
              <a:t>South America</a:t>
            </a:r>
            <a:endParaRPr lang="es-IT" sz="3600" b="1" dirty="0">
              <a:solidFill>
                <a:schemeClr val="tx1"/>
              </a:solidFill>
              <a:latin typeface="Arial" panose="020B0604020202020204" pitchFamily="34" charset="0"/>
              <a:cs typeface="Arial" panose="020B0604020202020204" pitchFamily="34" charset="0"/>
            </a:endParaRPr>
          </a:p>
        </p:txBody>
      </p:sp>
      <p:grpSp>
        <p:nvGrpSpPr>
          <p:cNvPr id="12" name="Gruppo 11">
            <a:extLst>
              <a:ext uri="{FF2B5EF4-FFF2-40B4-BE49-F238E27FC236}">
                <a16:creationId xmlns:a16="http://schemas.microsoft.com/office/drawing/2014/main" id="{9CF81A51-FD31-6144-AA7D-978310F96E41}"/>
              </a:ext>
            </a:extLst>
          </p:cNvPr>
          <p:cNvGrpSpPr/>
          <p:nvPr/>
        </p:nvGrpSpPr>
        <p:grpSpPr>
          <a:xfrm>
            <a:off x="5054347" y="648768"/>
            <a:ext cx="4098589" cy="5777433"/>
            <a:chOff x="2627516" y="433551"/>
            <a:chExt cx="4140970" cy="5990898"/>
          </a:xfrm>
        </p:grpSpPr>
        <p:grpSp>
          <p:nvGrpSpPr>
            <p:cNvPr id="10" name="Gruppo 9">
              <a:extLst>
                <a:ext uri="{FF2B5EF4-FFF2-40B4-BE49-F238E27FC236}">
                  <a16:creationId xmlns:a16="http://schemas.microsoft.com/office/drawing/2014/main" id="{C5C4E56B-7331-D241-8512-67734203B733}"/>
                </a:ext>
              </a:extLst>
            </p:cNvPr>
            <p:cNvGrpSpPr/>
            <p:nvPr/>
          </p:nvGrpSpPr>
          <p:grpSpPr>
            <a:xfrm>
              <a:off x="2627516" y="433551"/>
              <a:ext cx="4140970" cy="5990898"/>
              <a:chOff x="2627516" y="433551"/>
              <a:chExt cx="4140970" cy="5990898"/>
            </a:xfrm>
          </p:grpSpPr>
          <p:grpSp>
            <p:nvGrpSpPr>
              <p:cNvPr id="7" name="Gruppo 6">
                <a:extLst>
                  <a:ext uri="{FF2B5EF4-FFF2-40B4-BE49-F238E27FC236}">
                    <a16:creationId xmlns:a16="http://schemas.microsoft.com/office/drawing/2014/main" id="{21932884-6FD8-C645-96AF-9AE8708A8AA1}"/>
                  </a:ext>
                </a:extLst>
              </p:cNvPr>
              <p:cNvGrpSpPr/>
              <p:nvPr/>
            </p:nvGrpSpPr>
            <p:grpSpPr>
              <a:xfrm>
                <a:off x="2627516" y="433551"/>
                <a:ext cx="4140970" cy="5990898"/>
                <a:chOff x="2627516" y="433551"/>
                <a:chExt cx="4140970" cy="5990898"/>
              </a:xfrm>
            </p:grpSpPr>
            <p:grpSp>
              <p:nvGrpSpPr>
                <p:cNvPr id="3" name="Gruppo 2">
                  <a:extLst>
                    <a:ext uri="{FF2B5EF4-FFF2-40B4-BE49-F238E27FC236}">
                      <a16:creationId xmlns:a16="http://schemas.microsoft.com/office/drawing/2014/main" id="{2F3AD11E-2F26-934D-97E7-5A9B02F8F846}"/>
                    </a:ext>
                  </a:extLst>
                </p:cNvPr>
                <p:cNvGrpSpPr/>
                <p:nvPr/>
              </p:nvGrpSpPr>
              <p:grpSpPr>
                <a:xfrm>
                  <a:off x="2627516" y="433551"/>
                  <a:ext cx="4140970" cy="5990898"/>
                  <a:chOff x="2608662" y="433551"/>
                  <a:chExt cx="4140970" cy="5990898"/>
                </a:xfrm>
              </p:grpSpPr>
              <p:pic>
                <p:nvPicPr>
                  <p:cNvPr id="5" name="Immagine 4" descr="Immagine che contiene mappa&#10;&#10;Descrizione generata automaticamente">
                    <a:extLst>
                      <a:ext uri="{FF2B5EF4-FFF2-40B4-BE49-F238E27FC236}">
                        <a16:creationId xmlns:a16="http://schemas.microsoft.com/office/drawing/2014/main" id="{C73FEC7E-A431-164D-BCD2-D7EF4C8175DB}"/>
                      </a:ext>
                    </a:extLst>
                  </p:cNvPr>
                  <p:cNvPicPr>
                    <a:picLocks noChangeAspect="1"/>
                  </p:cNvPicPr>
                  <p:nvPr/>
                </p:nvPicPr>
                <p:blipFill>
                  <a:blip r:embed="rId3"/>
                  <a:stretch>
                    <a:fillRect/>
                  </a:stretch>
                </p:blipFill>
                <p:spPr>
                  <a:xfrm>
                    <a:off x="2608662" y="433551"/>
                    <a:ext cx="4140970" cy="5990898"/>
                  </a:xfrm>
                  <a:prstGeom prst="rect">
                    <a:avLst/>
                  </a:prstGeom>
                </p:spPr>
              </p:pic>
              <p:sp>
                <p:nvSpPr>
                  <p:cNvPr id="6" name="Ovale 5">
                    <a:extLst>
                      <a:ext uri="{FF2B5EF4-FFF2-40B4-BE49-F238E27FC236}">
                        <a16:creationId xmlns:a16="http://schemas.microsoft.com/office/drawing/2014/main" id="{CC3E3913-B11B-2742-850D-99A01FCF1404}"/>
                      </a:ext>
                    </a:extLst>
                  </p:cNvPr>
                  <p:cNvSpPr/>
                  <p:nvPr/>
                </p:nvSpPr>
                <p:spPr>
                  <a:xfrm>
                    <a:off x="4093135" y="5304473"/>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8" name="Ovale 7">
                    <a:extLst>
                      <a:ext uri="{FF2B5EF4-FFF2-40B4-BE49-F238E27FC236}">
                        <a16:creationId xmlns:a16="http://schemas.microsoft.com/office/drawing/2014/main" id="{8BA78176-F8AE-AB44-913E-B1F64324D806}"/>
                      </a:ext>
                    </a:extLst>
                  </p:cNvPr>
                  <p:cNvSpPr/>
                  <p:nvPr/>
                </p:nvSpPr>
                <p:spPr>
                  <a:xfrm>
                    <a:off x="4222248" y="2492520"/>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9" name="Ovale 8">
                    <a:extLst>
                      <a:ext uri="{FF2B5EF4-FFF2-40B4-BE49-F238E27FC236}">
                        <a16:creationId xmlns:a16="http://schemas.microsoft.com/office/drawing/2014/main" id="{C0D36E3D-6316-4E48-BD82-2C43A913C392}"/>
                      </a:ext>
                    </a:extLst>
                  </p:cNvPr>
                  <p:cNvSpPr/>
                  <p:nvPr/>
                </p:nvSpPr>
                <p:spPr>
                  <a:xfrm>
                    <a:off x="4487267" y="3451994"/>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13" name="Ovale 12">
                    <a:extLst>
                      <a:ext uri="{FF2B5EF4-FFF2-40B4-BE49-F238E27FC236}">
                        <a16:creationId xmlns:a16="http://schemas.microsoft.com/office/drawing/2014/main" id="{23236998-122B-7F44-841F-37222B906143}"/>
                      </a:ext>
                    </a:extLst>
                  </p:cNvPr>
                  <p:cNvSpPr/>
                  <p:nvPr/>
                </p:nvSpPr>
                <p:spPr>
                  <a:xfrm>
                    <a:off x="3977962" y="2857513"/>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14" name="Ovale 13">
                    <a:extLst>
                      <a:ext uri="{FF2B5EF4-FFF2-40B4-BE49-F238E27FC236}">
                        <a16:creationId xmlns:a16="http://schemas.microsoft.com/office/drawing/2014/main" id="{C4394256-DAF1-B844-8597-57BAB7BB5611}"/>
                      </a:ext>
                    </a:extLst>
                  </p:cNvPr>
                  <p:cNvSpPr/>
                  <p:nvPr/>
                </p:nvSpPr>
                <p:spPr>
                  <a:xfrm>
                    <a:off x="4048965" y="2815165"/>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15" name="Ovale 14">
                    <a:extLst>
                      <a:ext uri="{FF2B5EF4-FFF2-40B4-BE49-F238E27FC236}">
                        <a16:creationId xmlns:a16="http://schemas.microsoft.com/office/drawing/2014/main" id="{1752945E-F7F8-7A45-BE50-4440CA47158C}"/>
                      </a:ext>
                    </a:extLst>
                  </p:cNvPr>
                  <p:cNvSpPr/>
                  <p:nvPr/>
                </p:nvSpPr>
                <p:spPr>
                  <a:xfrm>
                    <a:off x="3733328" y="2591070"/>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16" name="Ovale 15">
                    <a:extLst>
                      <a:ext uri="{FF2B5EF4-FFF2-40B4-BE49-F238E27FC236}">
                        <a16:creationId xmlns:a16="http://schemas.microsoft.com/office/drawing/2014/main" id="{2C477AFE-FC36-AB4B-B69D-9EB486C198E9}"/>
                      </a:ext>
                    </a:extLst>
                  </p:cNvPr>
                  <p:cNvSpPr/>
                  <p:nvPr/>
                </p:nvSpPr>
                <p:spPr>
                  <a:xfrm>
                    <a:off x="3502285" y="2308560"/>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17" name="Ovale 16">
                    <a:extLst>
                      <a:ext uri="{FF2B5EF4-FFF2-40B4-BE49-F238E27FC236}">
                        <a16:creationId xmlns:a16="http://schemas.microsoft.com/office/drawing/2014/main" id="{C1A06D47-CCE8-6E4A-8D56-EFA2149B93A3}"/>
                      </a:ext>
                    </a:extLst>
                  </p:cNvPr>
                  <p:cNvSpPr/>
                  <p:nvPr/>
                </p:nvSpPr>
                <p:spPr>
                  <a:xfrm>
                    <a:off x="3546456" y="2353744"/>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18" name="Ovale 17">
                    <a:extLst>
                      <a:ext uri="{FF2B5EF4-FFF2-40B4-BE49-F238E27FC236}">
                        <a16:creationId xmlns:a16="http://schemas.microsoft.com/office/drawing/2014/main" id="{11DA19AC-164B-4641-AC83-16E5D3288989}"/>
                      </a:ext>
                    </a:extLst>
                  </p:cNvPr>
                  <p:cNvSpPr/>
                  <p:nvPr/>
                </p:nvSpPr>
                <p:spPr>
                  <a:xfrm>
                    <a:off x="3597773" y="2304469"/>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19" name="Ovale 18">
                    <a:extLst>
                      <a:ext uri="{FF2B5EF4-FFF2-40B4-BE49-F238E27FC236}">
                        <a16:creationId xmlns:a16="http://schemas.microsoft.com/office/drawing/2014/main" id="{DA9BE060-991F-134E-9D2F-BA82E874838D}"/>
                      </a:ext>
                    </a:extLst>
                  </p:cNvPr>
                  <p:cNvSpPr/>
                  <p:nvPr/>
                </p:nvSpPr>
                <p:spPr>
                  <a:xfrm>
                    <a:off x="3325958" y="1360540"/>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20" name="Ovale 19">
                    <a:extLst>
                      <a:ext uri="{FF2B5EF4-FFF2-40B4-BE49-F238E27FC236}">
                        <a16:creationId xmlns:a16="http://schemas.microsoft.com/office/drawing/2014/main" id="{DB8DCA91-DF12-2143-99A6-873904A5F8B0}"/>
                      </a:ext>
                    </a:extLst>
                  </p:cNvPr>
                  <p:cNvSpPr/>
                  <p:nvPr/>
                </p:nvSpPr>
                <p:spPr>
                  <a:xfrm>
                    <a:off x="3400706" y="1324092"/>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22" name="Ovale 21">
                    <a:extLst>
                      <a:ext uri="{FF2B5EF4-FFF2-40B4-BE49-F238E27FC236}">
                        <a16:creationId xmlns:a16="http://schemas.microsoft.com/office/drawing/2014/main" id="{C8B3E5D9-CAF9-3345-9F7F-AC346919D939}"/>
                      </a:ext>
                    </a:extLst>
                  </p:cNvPr>
                  <p:cNvSpPr/>
                  <p:nvPr/>
                </p:nvSpPr>
                <p:spPr>
                  <a:xfrm>
                    <a:off x="3400706" y="1382920"/>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23" name="Ovale 22">
                    <a:extLst>
                      <a:ext uri="{FF2B5EF4-FFF2-40B4-BE49-F238E27FC236}">
                        <a16:creationId xmlns:a16="http://schemas.microsoft.com/office/drawing/2014/main" id="{FACFFA67-16FE-B347-AA4C-FFD103080BCF}"/>
                      </a:ext>
                    </a:extLst>
                  </p:cNvPr>
                  <p:cNvSpPr/>
                  <p:nvPr/>
                </p:nvSpPr>
                <p:spPr>
                  <a:xfrm>
                    <a:off x="3489398" y="1364016"/>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24" name="Ovale 23">
                    <a:extLst>
                      <a:ext uri="{FF2B5EF4-FFF2-40B4-BE49-F238E27FC236}">
                        <a16:creationId xmlns:a16="http://schemas.microsoft.com/office/drawing/2014/main" id="{6BA19096-31FB-9644-932D-5F9CD18EC83D}"/>
                      </a:ext>
                    </a:extLst>
                  </p:cNvPr>
                  <p:cNvSpPr/>
                  <p:nvPr/>
                </p:nvSpPr>
                <p:spPr>
                  <a:xfrm>
                    <a:off x="3811828" y="1330542"/>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25" name="Ovale 24">
                    <a:extLst>
                      <a:ext uri="{FF2B5EF4-FFF2-40B4-BE49-F238E27FC236}">
                        <a16:creationId xmlns:a16="http://schemas.microsoft.com/office/drawing/2014/main" id="{9FF90545-3CC7-C343-9AD9-91332A47FF2B}"/>
                      </a:ext>
                    </a:extLst>
                  </p:cNvPr>
                  <p:cNvSpPr/>
                  <p:nvPr/>
                </p:nvSpPr>
                <p:spPr>
                  <a:xfrm>
                    <a:off x="4222248" y="1228517"/>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27" name="Ovale 26">
                    <a:extLst>
                      <a:ext uri="{FF2B5EF4-FFF2-40B4-BE49-F238E27FC236}">
                        <a16:creationId xmlns:a16="http://schemas.microsoft.com/office/drawing/2014/main" id="{2F729463-E3A6-B946-824D-1D88079DB09E}"/>
                      </a:ext>
                    </a:extLst>
                  </p:cNvPr>
                  <p:cNvSpPr/>
                  <p:nvPr/>
                </p:nvSpPr>
                <p:spPr>
                  <a:xfrm>
                    <a:off x="3889622" y="1812095"/>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28" name="Ovale 27">
                    <a:extLst>
                      <a:ext uri="{FF2B5EF4-FFF2-40B4-BE49-F238E27FC236}">
                        <a16:creationId xmlns:a16="http://schemas.microsoft.com/office/drawing/2014/main" id="{D5AD052E-7998-FA4E-9AC1-6961A5E6BF69}"/>
                      </a:ext>
                    </a:extLst>
                  </p:cNvPr>
                  <p:cNvSpPr/>
                  <p:nvPr/>
                </p:nvSpPr>
                <p:spPr>
                  <a:xfrm>
                    <a:off x="3847300" y="1679961"/>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29" name="Ovale 28">
                    <a:extLst>
                      <a:ext uri="{FF2B5EF4-FFF2-40B4-BE49-F238E27FC236}">
                        <a16:creationId xmlns:a16="http://schemas.microsoft.com/office/drawing/2014/main" id="{4A4CB23D-8071-CE44-93BD-CD41596F1E1B}"/>
                      </a:ext>
                    </a:extLst>
                  </p:cNvPr>
                  <p:cNvSpPr/>
                  <p:nvPr/>
                </p:nvSpPr>
                <p:spPr>
                  <a:xfrm>
                    <a:off x="3879084" y="1630686"/>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30" name="Ovale 29">
                    <a:extLst>
                      <a:ext uri="{FF2B5EF4-FFF2-40B4-BE49-F238E27FC236}">
                        <a16:creationId xmlns:a16="http://schemas.microsoft.com/office/drawing/2014/main" id="{A4C77718-3833-5C48-8671-7015EA554D0B}"/>
                      </a:ext>
                    </a:extLst>
                  </p:cNvPr>
                  <p:cNvSpPr/>
                  <p:nvPr/>
                </p:nvSpPr>
                <p:spPr>
                  <a:xfrm>
                    <a:off x="3914309" y="1566614"/>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31" name="Ovale 30">
                    <a:extLst>
                      <a:ext uri="{FF2B5EF4-FFF2-40B4-BE49-F238E27FC236}">
                        <a16:creationId xmlns:a16="http://schemas.microsoft.com/office/drawing/2014/main" id="{33344E0D-7CC8-944E-8DAB-6A5E25009541}"/>
                      </a:ext>
                    </a:extLst>
                  </p:cNvPr>
                  <p:cNvSpPr/>
                  <p:nvPr/>
                </p:nvSpPr>
                <p:spPr>
                  <a:xfrm>
                    <a:off x="4500781" y="3724415"/>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32" name="Ovale 31">
                    <a:extLst>
                      <a:ext uri="{FF2B5EF4-FFF2-40B4-BE49-F238E27FC236}">
                        <a16:creationId xmlns:a16="http://schemas.microsoft.com/office/drawing/2014/main" id="{1363B77D-ED49-434E-8BFF-A9E73EEFAA1F}"/>
                      </a:ext>
                    </a:extLst>
                  </p:cNvPr>
                  <p:cNvSpPr/>
                  <p:nvPr/>
                </p:nvSpPr>
                <p:spPr>
                  <a:xfrm>
                    <a:off x="4635560" y="3507685"/>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33" name="Ovale 32">
                    <a:extLst>
                      <a:ext uri="{FF2B5EF4-FFF2-40B4-BE49-F238E27FC236}">
                        <a16:creationId xmlns:a16="http://schemas.microsoft.com/office/drawing/2014/main" id="{752EB5A1-0884-EC4E-BC5C-10F4D2B11568}"/>
                      </a:ext>
                    </a:extLst>
                  </p:cNvPr>
                  <p:cNvSpPr/>
                  <p:nvPr/>
                </p:nvSpPr>
                <p:spPr>
                  <a:xfrm>
                    <a:off x="4814893" y="3544999"/>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34" name="Ovale 33">
                    <a:extLst>
                      <a:ext uri="{FF2B5EF4-FFF2-40B4-BE49-F238E27FC236}">
                        <a16:creationId xmlns:a16="http://schemas.microsoft.com/office/drawing/2014/main" id="{377F414A-03B5-284B-97B5-DADF6E4F0DFD}"/>
                      </a:ext>
                    </a:extLst>
                  </p:cNvPr>
                  <p:cNvSpPr/>
                  <p:nvPr/>
                </p:nvSpPr>
                <p:spPr>
                  <a:xfrm>
                    <a:off x="4964311" y="3625994"/>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35" name="Ovale 34">
                    <a:extLst>
                      <a:ext uri="{FF2B5EF4-FFF2-40B4-BE49-F238E27FC236}">
                        <a16:creationId xmlns:a16="http://schemas.microsoft.com/office/drawing/2014/main" id="{927F3ABD-FFAC-9C4A-8921-DDB4B6EF4660}"/>
                      </a:ext>
                    </a:extLst>
                  </p:cNvPr>
                  <p:cNvSpPr/>
                  <p:nvPr/>
                </p:nvSpPr>
                <p:spPr>
                  <a:xfrm>
                    <a:off x="5051718" y="3779964"/>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36" name="Ovale 35">
                    <a:extLst>
                      <a:ext uri="{FF2B5EF4-FFF2-40B4-BE49-F238E27FC236}">
                        <a16:creationId xmlns:a16="http://schemas.microsoft.com/office/drawing/2014/main" id="{63D46D61-5763-D84E-9503-960845DF9DBE}"/>
                      </a:ext>
                    </a:extLst>
                  </p:cNvPr>
                  <p:cNvSpPr/>
                  <p:nvPr/>
                </p:nvSpPr>
                <p:spPr>
                  <a:xfrm>
                    <a:off x="4679731" y="4301065"/>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37" name="Ovale 36">
                    <a:extLst>
                      <a:ext uri="{FF2B5EF4-FFF2-40B4-BE49-F238E27FC236}">
                        <a16:creationId xmlns:a16="http://schemas.microsoft.com/office/drawing/2014/main" id="{D46F8C42-39E8-A744-B3AA-AFCFA3568741}"/>
                      </a:ext>
                    </a:extLst>
                  </p:cNvPr>
                  <p:cNvSpPr/>
                  <p:nvPr/>
                </p:nvSpPr>
                <p:spPr>
                  <a:xfrm>
                    <a:off x="4813962" y="4346926"/>
                    <a:ext cx="88340" cy="89591"/>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38" name="Ovale 37">
                    <a:extLst>
                      <a:ext uri="{FF2B5EF4-FFF2-40B4-BE49-F238E27FC236}">
                        <a16:creationId xmlns:a16="http://schemas.microsoft.com/office/drawing/2014/main" id="{94497BA3-8D8D-3548-BCCB-1E75D6463388}"/>
                      </a:ext>
                    </a:extLst>
                  </p:cNvPr>
                  <p:cNvSpPr/>
                  <p:nvPr/>
                </p:nvSpPr>
                <p:spPr>
                  <a:xfrm>
                    <a:off x="4911798" y="4415009"/>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39" name="Ovale 38">
                    <a:extLst>
                      <a:ext uri="{FF2B5EF4-FFF2-40B4-BE49-F238E27FC236}">
                        <a16:creationId xmlns:a16="http://schemas.microsoft.com/office/drawing/2014/main" id="{4F4302D7-AB90-B146-9DAD-29F2233FE868}"/>
                      </a:ext>
                    </a:extLst>
                  </p:cNvPr>
                  <p:cNvSpPr/>
                  <p:nvPr/>
                </p:nvSpPr>
                <p:spPr>
                  <a:xfrm>
                    <a:off x="5025961" y="4415009"/>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40" name="Ovale 39">
                    <a:extLst>
                      <a:ext uri="{FF2B5EF4-FFF2-40B4-BE49-F238E27FC236}">
                        <a16:creationId xmlns:a16="http://schemas.microsoft.com/office/drawing/2014/main" id="{8CF5142A-8C12-9648-A621-6CD0E212A05D}"/>
                      </a:ext>
                    </a:extLst>
                  </p:cNvPr>
                  <p:cNvSpPr/>
                  <p:nvPr/>
                </p:nvSpPr>
                <p:spPr>
                  <a:xfrm>
                    <a:off x="5276688" y="4168480"/>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41" name="Ovale 40">
                    <a:extLst>
                      <a:ext uri="{FF2B5EF4-FFF2-40B4-BE49-F238E27FC236}">
                        <a16:creationId xmlns:a16="http://schemas.microsoft.com/office/drawing/2014/main" id="{13B3328C-0C9D-8C44-8878-C967A8B782FA}"/>
                      </a:ext>
                    </a:extLst>
                  </p:cNvPr>
                  <p:cNvSpPr/>
                  <p:nvPr/>
                </p:nvSpPr>
                <p:spPr>
                  <a:xfrm>
                    <a:off x="5217767" y="4037822"/>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grpSp>
            <p:sp>
              <p:nvSpPr>
                <p:cNvPr id="77" name="Ovale 76">
                  <a:extLst>
                    <a:ext uri="{FF2B5EF4-FFF2-40B4-BE49-F238E27FC236}">
                      <a16:creationId xmlns:a16="http://schemas.microsoft.com/office/drawing/2014/main" id="{4B6EAB49-A10D-FB46-8BA7-4B195B34DBA5}"/>
                    </a:ext>
                  </a:extLst>
                </p:cNvPr>
                <p:cNvSpPr/>
                <p:nvPr/>
              </p:nvSpPr>
              <p:spPr>
                <a:xfrm>
                  <a:off x="5920461" y="2248988"/>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grpSp>
          <p:sp>
            <p:nvSpPr>
              <p:cNvPr id="78" name="Ovale 77">
                <a:extLst>
                  <a:ext uri="{FF2B5EF4-FFF2-40B4-BE49-F238E27FC236}">
                    <a16:creationId xmlns:a16="http://schemas.microsoft.com/office/drawing/2014/main" id="{816931E3-84E0-3A45-A148-C9CC129D49FD}"/>
                  </a:ext>
                </a:extLst>
              </p:cNvPr>
              <p:cNvSpPr/>
              <p:nvPr/>
            </p:nvSpPr>
            <p:spPr>
              <a:xfrm>
                <a:off x="5458937" y="3898243"/>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grpSp>
        <p:sp>
          <p:nvSpPr>
            <p:cNvPr id="79" name="Ovale 78">
              <a:extLst>
                <a:ext uri="{FF2B5EF4-FFF2-40B4-BE49-F238E27FC236}">
                  <a16:creationId xmlns:a16="http://schemas.microsoft.com/office/drawing/2014/main" id="{11DE63AE-9E7A-0C41-9C0F-B84E136DF236}"/>
                </a:ext>
              </a:extLst>
            </p:cNvPr>
            <p:cNvSpPr/>
            <p:nvPr/>
          </p:nvSpPr>
          <p:spPr>
            <a:xfrm>
              <a:off x="5271972" y="3324782"/>
              <a:ext cx="88340" cy="9855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grpSp>
      <p:pic>
        <p:nvPicPr>
          <p:cNvPr id="80" name="Immagine 79">
            <a:extLst>
              <a:ext uri="{FF2B5EF4-FFF2-40B4-BE49-F238E27FC236}">
                <a16:creationId xmlns:a16="http://schemas.microsoft.com/office/drawing/2014/main" id="{6F134F19-D09D-A544-B44A-87B0885BD776}"/>
              </a:ext>
            </a:extLst>
          </p:cNvPr>
          <p:cNvPicPr>
            <a:picLocks noChangeAspect="1"/>
          </p:cNvPicPr>
          <p:nvPr/>
        </p:nvPicPr>
        <p:blipFill>
          <a:blip r:embed="rId4"/>
          <a:stretch>
            <a:fillRect/>
          </a:stretch>
        </p:blipFill>
        <p:spPr>
          <a:xfrm>
            <a:off x="516905" y="4945064"/>
            <a:ext cx="1045222" cy="1045222"/>
          </a:xfrm>
          <a:prstGeom prst="rect">
            <a:avLst/>
          </a:prstGeom>
        </p:spPr>
      </p:pic>
      <p:sp>
        <p:nvSpPr>
          <p:cNvPr id="81" name="CasellaDiTesto 80">
            <a:extLst>
              <a:ext uri="{FF2B5EF4-FFF2-40B4-BE49-F238E27FC236}">
                <a16:creationId xmlns:a16="http://schemas.microsoft.com/office/drawing/2014/main" id="{20C0176D-B59F-C247-9BAC-8A6A24F6C9EA}"/>
              </a:ext>
            </a:extLst>
          </p:cNvPr>
          <p:cNvSpPr txBox="1"/>
          <p:nvPr/>
        </p:nvSpPr>
        <p:spPr>
          <a:xfrm>
            <a:off x="167859" y="5990286"/>
            <a:ext cx="1590244" cy="523220"/>
          </a:xfrm>
          <a:prstGeom prst="rect">
            <a:avLst/>
          </a:prstGeom>
          <a:noFill/>
        </p:spPr>
        <p:txBody>
          <a:bodyPr wrap="none" rtlCol="0">
            <a:spAutoFit/>
          </a:bodyPr>
          <a:lstStyle/>
          <a:p>
            <a:pPr algn="ctr"/>
            <a:r>
              <a:rPr lang="it-IT" sz="1400" dirty="0">
                <a:latin typeface="Arial" panose="020B0604020202020204" pitchFamily="34" charset="0"/>
                <a:cs typeface="Arial" panose="020B0604020202020204" pitchFamily="34" charset="0"/>
              </a:rPr>
              <a:t>Alessandro </a:t>
            </a:r>
            <a:r>
              <a:rPr lang="it-IT" sz="1400" dirty="0" err="1">
                <a:latin typeface="Arial" panose="020B0604020202020204" pitchFamily="34" charset="0"/>
                <a:cs typeface="Arial" panose="020B0604020202020204" pitchFamily="34" charset="0"/>
              </a:rPr>
              <a:t>Achilli</a:t>
            </a:r>
            <a:endParaRPr lang="it-IT" sz="1400" dirty="0">
              <a:latin typeface="Arial" panose="020B0604020202020204" pitchFamily="34" charset="0"/>
              <a:cs typeface="Arial" panose="020B0604020202020204" pitchFamily="34" charset="0"/>
            </a:endParaRPr>
          </a:p>
          <a:p>
            <a:pPr algn="ctr"/>
            <a:r>
              <a:rPr lang="it-IT" sz="1400" dirty="0">
                <a:latin typeface="Arial" panose="020B0604020202020204" pitchFamily="34" charset="0"/>
                <a:cs typeface="Arial" panose="020B0604020202020204" pitchFamily="34" charset="0"/>
              </a:rPr>
              <a:t>(UNIPV)</a:t>
            </a:r>
          </a:p>
        </p:txBody>
      </p:sp>
      <p:sp>
        <p:nvSpPr>
          <p:cNvPr id="26" name="CasellaDiTesto 25">
            <a:extLst>
              <a:ext uri="{FF2B5EF4-FFF2-40B4-BE49-F238E27FC236}">
                <a16:creationId xmlns:a16="http://schemas.microsoft.com/office/drawing/2014/main" id="{284019DD-E2AA-1241-BFE3-382BA1F15E2F}"/>
              </a:ext>
            </a:extLst>
          </p:cNvPr>
          <p:cNvSpPr txBox="1"/>
          <p:nvPr/>
        </p:nvSpPr>
        <p:spPr>
          <a:xfrm>
            <a:off x="167098" y="4188261"/>
            <a:ext cx="3057247" cy="369332"/>
          </a:xfrm>
          <a:prstGeom prst="rect">
            <a:avLst/>
          </a:prstGeom>
          <a:noFill/>
        </p:spPr>
        <p:txBody>
          <a:bodyPr wrap="none" rtlCol="0">
            <a:spAutoFit/>
          </a:bodyPr>
          <a:lstStyle/>
          <a:p>
            <a:r>
              <a:rPr lang="it-IT" dirty="0" err="1">
                <a:latin typeface="Arial" panose="020B0604020202020204" pitchFamily="34" charset="0"/>
                <a:cs typeface="Arial" panose="020B0604020202020204" pitchFamily="34" charset="0"/>
              </a:rPr>
              <a:t>Capodiferro</a:t>
            </a:r>
            <a:r>
              <a:rPr lang="it-IT" dirty="0">
                <a:latin typeface="Arial" panose="020B0604020202020204" pitchFamily="34" charset="0"/>
                <a:cs typeface="Arial" panose="020B0604020202020204" pitchFamily="34" charset="0"/>
              </a:rPr>
              <a:t> et al., Cell 2021</a:t>
            </a:r>
          </a:p>
        </p:txBody>
      </p:sp>
      <p:pic>
        <p:nvPicPr>
          <p:cNvPr id="83" name="Immagine 82">
            <a:extLst>
              <a:ext uri="{FF2B5EF4-FFF2-40B4-BE49-F238E27FC236}">
                <a16:creationId xmlns:a16="http://schemas.microsoft.com/office/drawing/2014/main" id="{DAF9ABCC-13B0-034B-9801-553404FA37C0}"/>
              </a:ext>
            </a:extLst>
          </p:cNvPr>
          <p:cNvPicPr>
            <a:picLocks noChangeAspect="1"/>
          </p:cNvPicPr>
          <p:nvPr/>
        </p:nvPicPr>
        <p:blipFill rotWithShape="1">
          <a:blip r:embed="rId5">
            <a:extLst>
              <a:ext uri="{28A0092B-C50C-407E-A947-70E740481C1C}">
                <a14:useLocalDpi xmlns:a14="http://schemas.microsoft.com/office/drawing/2010/main" val="0"/>
              </a:ext>
            </a:extLst>
          </a:blip>
          <a:srcRect b="37218"/>
          <a:stretch/>
        </p:blipFill>
        <p:spPr>
          <a:xfrm>
            <a:off x="167098" y="648768"/>
            <a:ext cx="4768564" cy="3507024"/>
          </a:xfrm>
          <a:prstGeom prst="rect">
            <a:avLst/>
          </a:prstGeom>
        </p:spPr>
      </p:pic>
      <p:pic>
        <p:nvPicPr>
          <p:cNvPr id="87" name="Imagen 13">
            <a:extLst>
              <a:ext uri="{FF2B5EF4-FFF2-40B4-BE49-F238E27FC236}">
                <a16:creationId xmlns:a16="http://schemas.microsoft.com/office/drawing/2014/main" id="{701D1868-068C-D24E-B4ED-76BF3938989B}"/>
              </a:ext>
            </a:extLst>
          </p:cNvPr>
          <p:cNvPicPr>
            <a:picLocks noChangeAspect="1"/>
          </p:cNvPicPr>
          <p:nvPr/>
        </p:nvPicPr>
        <p:blipFill rotWithShape="1">
          <a:blip r:embed="rId6"/>
          <a:srcRect l="42904"/>
          <a:stretch/>
        </p:blipFill>
        <p:spPr>
          <a:xfrm>
            <a:off x="7938860" y="755265"/>
            <a:ext cx="1167174" cy="920205"/>
          </a:xfrm>
          <a:prstGeom prst="rect">
            <a:avLst/>
          </a:prstGeom>
        </p:spPr>
      </p:pic>
      <p:pic>
        <p:nvPicPr>
          <p:cNvPr id="89" name="Immagine 88" descr="Immagine che contiene albero, esterni, persona&#10;&#10;Descrizione generata automaticamente">
            <a:extLst>
              <a:ext uri="{FF2B5EF4-FFF2-40B4-BE49-F238E27FC236}">
                <a16:creationId xmlns:a16="http://schemas.microsoft.com/office/drawing/2014/main" id="{D4F0205D-012B-A94B-8918-E7EC5F126C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5390" y="1054037"/>
            <a:ext cx="825500" cy="1371600"/>
          </a:xfrm>
          <a:prstGeom prst="rect">
            <a:avLst/>
          </a:prstGeom>
        </p:spPr>
      </p:pic>
      <p:sp>
        <p:nvSpPr>
          <p:cNvPr id="90" name="CasellaDiTesto 89">
            <a:extLst>
              <a:ext uri="{FF2B5EF4-FFF2-40B4-BE49-F238E27FC236}">
                <a16:creationId xmlns:a16="http://schemas.microsoft.com/office/drawing/2014/main" id="{1FFB32A0-0A8A-E34E-A3B0-D802CD394E97}"/>
              </a:ext>
            </a:extLst>
          </p:cNvPr>
          <p:cNvSpPr txBox="1"/>
          <p:nvPr/>
        </p:nvSpPr>
        <p:spPr>
          <a:xfrm>
            <a:off x="9865347" y="2411463"/>
            <a:ext cx="2055371" cy="307777"/>
          </a:xfrm>
          <a:prstGeom prst="rect">
            <a:avLst/>
          </a:prstGeom>
          <a:noFill/>
        </p:spPr>
        <p:txBody>
          <a:bodyPr wrap="none" rtlCol="0">
            <a:spAutoFit/>
          </a:bodyPr>
          <a:lstStyle/>
          <a:p>
            <a:pPr algn="ctr"/>
            <a:r>
              <a:rPr lang="it-IT" sz="1400" dirty="0" err="1">
                <a:latin typeface="Arial" panose="020B0604020202020204" pitchFamily="34" charset="0"/>
                <a:cs typeface="Arial" panose="020B0604020202020204" pitchFamily="34" charset="0"/>
              </a:rPr>
              <a:t>Jiohanna</a:t>
            </a:r>
            <a:r>
              <a:rPr lang="it-IT" sz="1400" dirty="0">
                <a:latin typeface="Arial" panose="020B0604020202020204" pitchFamily="34" charset="0"/>
                <a:cs typeface="Arial" panose="020B0604020202020204" pitchFamily="34" charset="0"/>
              </a:rPr>
              <a:t> Ramirez-</a:t>
            </a:r>
            <a:r>
              <a:rPr lang="it-IT" sz="1400" dirty="0" err="1">
                <a:latin typeface="Arial" panose="020B0604020202020204" pitchFamily="34" charset="0"/>
                <a:cs typeface="Arial" panose="020B0604020202020204" pitchFamily="34" charset="0"/>
              </a:rPr>
              <a:t>DIaz</a:t>
            </a:r>
            <a:endParaRPr lang="it-IT" sz="1400"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BF9D921C-6B59-FB49-B56C-BE84EEDDDEB2}"/>
              </a:ext>
            </a:extLst>
          </p:cNvPr>
          <p:cNvPicPr>
            <a:picLocks noChangeAspect="1"/>
          </p:cNvPicPr>
          <p:nvPr/>
        </p:nvPicPr>
        <p:blipFill>
          <a:blip r:embed="rId8"/>
          <a:stretch>
            <a:fillRect/>
          </a:stretch>
        </p:blipFill>
        <p:spPr>
          <a:xfrm>
            <a:off x="10177679" y="5341223"/>
            <a:ext cx="1430706" cy="802537"/>
          </a:xfrm>
          <a:prstGeom prst="rect">
            <a:avLst/>
          </a:prstGeom>
        </p:spPr>
      </p:pic>
      <p:sp>
        <p:nvSpPr>
          <p:cNvPr id="11" name="CasellaDiTesto 10">
            <a:extLst>
              <a:ext uri="{FF2B5EF4-FFF2-40B4-BE49-F238E27FC236}">
                <a16:creationId xmlns:a16="http://schemas.microsoft.com/office/drawing/2014/main" id="{BA2C054C-92F9-0E48-B8DF-C0114752CC71}"/>
              </a:ext>
            </a:extLst>
          </p:cNvPr>
          <p:cNvSpPr txBox="1"/>
          <p:nvPr/>
        </p:nvSpPr>
        <p:spPr>
          <a:xfrm>
            <a:off x="9662531" y="5990286"/>
            <a:ext cx="2527423" cy="369332"/>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FAO/IAEA CRP </a:t>
            </a:r>
            <a:r>
              <a:rPr lang="it-IT" dirty="0" err="1">
                <a:latin typeface="Arial" panose="020B0604020202020204" pitchFamily="34" charset="0"/>
                <a:cs typeface="Arial" panose="020B0604020202020204" pitchFamily="34" charset="0"/>
              </a:rPr>
              <a:t>project</a:t>
            </a:r>
            <a:endParaRPr lang="it-IT" dirty="0">
              <a:latin typeface="Arial" panose="020B0604020202020204" pitchFamily="34" charset="0"/>
              <a:cs typeface="Arial" panose="020B0604020202020204" pitchFamily="34" charset="0"/>
            </a:endParaRPr>
          </a:p>
        </p:txBody>
      </p:sp>
      <p:pic>
        <p:nvPicPr>
          <p:cNvPr id="42" name="Immagine 41" descr="Immagine che contiene persona, uomo, indossando, blu&#10;&#10;Descrizione generata automaticamente">
            <a:extLst>
              <a:ext uri="{FF2B5EF4-FFF2-40B4-BE49-F238E27FC236}">
                <a16:creationId xmlns:a16="http://schemas.microsoft.com/office/drawing/2014/main" id="{F9F9EAA0-F3E4-9E4C-A4A0-A6F9F1C684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07593" y="3992425"/>
            <a:ext cx="740826" cy="952831"/>
          </a:xfrm>
          <a:prstGeom prst="rect">
            <a:avLst/>
          </a:prstGeom>
        </p:spPr>
      </p:pic>
      <p:pic>
        <p:nvPicPr>
          <p:cNvPr id="44" name="Immagine 43" descr="Immagine che contiene albero, persona, esterni, uomo&#10;&#10;Descrizione generata automaticamente">
            <a:extLst>
              <a:ext uri="{FF2B5EF4-FFF2-40B4-BE49-F238E27FC236}">
                <a16:creationId xmlns:a16="http://schemas.microsoft.com/office/drawing/2014/main" id="{6A21C4BD-A609-9E43-9853-BC25FBC595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8245" y="3928458"/>
            <a:ext cx="876177" cy="1016798"/>
          </a:xfrm>
          <a:prstGeom prst="rect">
            <a:avLst/>
          </a:prstGeom>
        </p:spPr>
      </p:pic>
      <p:sp>
        <p:nvSpPr>
          <p:cNvPr id="54" name="CasellaDiTesto 53">
            <a:extLst>
              <a:ext uri="{FF2B5EF4-FFF2-40B4-BE49-F238E27FC236}">
                <a16:creationId xmlns:a16="http://schemas.microsoft.com/office/drawing/2014/main" id="{348B9158-853B-4541-B00C-9B7DB4407C6F}"/>
              </a:ext>
            </a:extLst>
          </p:cNvPr>
          <p:cNvSpPr txBox="1"/>
          <p:nvPr/>
        </p:nvSpPr>
        <p:spPr>
          <a:xfrm>
            <a:off x="9448325" y="4942597"/>
            <a:ext cx="1071127" cy="523220"/>
          </a:xfrm>
          <a:prstGeom prst="rect">
            <a:avLst/>
          </a:prstGeom>
          <a:noFill/>
        </p:spPr>
        <p:txBody>
          <a:bodyPr wrap="none" rtlCol="0">
            <a:spAutoFit/>
          </a:bodyPr>
          <a:lstStyle/>
          <a:p>
            <a:pPr algn="ctr"/>
            <a:r>
              <a:rPr lang="it-IT" sz="1400" dirty="0" err="1">
                <a:latin typeface="Arial" panose="020B0604020202020204" pitchFamily="34" charset="0"/>
                <a:cs typeface="Arial" panose="020B0604020202020204" pitchFamily="34" charset="0"/>
              </a:rPr>
              <a:t>Kathiravan</a:t>
            </a:r>
            <a:endParaRPr lang="it-IT" sz="1400" dirty="0">
              <a:latin typeface="Arial" panose="020B0604020202020204" pitchFamily="34" charset="0"/>
              <a:cs typeface="Arial" panose="020B0604020202020204" pitchFamily="34" charset="0"/>
            </a:endParaRPr>
          </a:p>
          <a:p>
            <a:pPr algn="ctr"/>
            <a:r>
              <a:rPr lang="it-IT" sz="1400" dirty="0" err="1">
                <a:latin typeface="Arial" panose="020B0604020202020204" pitchFamily="34" charset="0"/>
                <a:cs typeface="Arial" panose="020B0604020202020204" pitchFamily="34" charset="0"/>
              </a:rPr>
              <a:t>Periasiamy</a:t>
            </a:r>
            <a:endParaRPr lang="it-IT" sz="1400" dirty="0">
              <a:latin typeface="Arial" panose="020B0604020202020204" pitchFamily="34" charset="0"/>
              <a:cs typeface="Arial" panose="020B0604020202020204" pitchFamily="34" charset="0"/>
            </a:endParaRPr>
          </a:p>
        </p:txBody>
      </p:sp>
      <p:sp>
        <p:nvSpPr>
          <p:cNvPr id="55" name="CasellaDiTesto 54">
            <a:extLst>
              <a:ext uri="{FF2B5EF4-FFF2-40B4-BE49-F238E27FC236}">
                <a16:creationId xmlns:a16="http://schemas.microsoft.com/office/drawing/2014/main" id="{AE60E7FC-B1A8-0A41-A601-660635C004CE}"/>
              </a:ext>
            </a:extLst>
          </p:cNvPr>
          <p:cNvSpPr txBox="1"/>
          <p:nvPr/>
        </p:nvSpPr>
        <p:spPr>
          <a:xfrm>
            <a:off x="10699002" y="4942597"/>
            <a:ext cx="1418978" cy="523220"/>
          </a:xfrm>
          <a:prstGeom prst="rect">
            <a:avLst/>
          </a:prstGeom>
          <a:noFill/>
        </p:spPr>
        <p:txBody>
          <a:bodyPr wrap="none" rtlCol="0">
            <a:spAutoFit/>
          </a:bodyPr>
          <a:lstStyle/>
          <a:p>
            <a:pPr algn="ctr"/>
            <a:r>
              <a:rPr lang="it-IT" sz="1400" dirty="0">
                <a:latin typeface="Arial" panose="020B0604020202020204" pitchFamily="34" charset="0"/>
                <a:cs typeface="Arial" panose="020B0604020202020204" pitchFamily="34" charset="0"/>
              </a:rPr>
              <a:t>Mario </a:t>
            </a:r>
          </a:p>
          <a:p>
            <a:pPr algn="ctr"/>
            <a:r>
              <a:rPr lang="it-IT" sz="1400" dirty="0">
                <a:latin typeface="Arial" panose="020B0604020202020204" pitchFamily="34" charset="0"/>
                <a:cs typeface="Arial" panose="020B0604020202020204" pitchFamily="34" charset="0"/>
              </a:rPr>
              <a:t>Garcia </a:t>
            </a:r>
            <a:r>
              <a:rPr lang="it-IT" sz="1400" dirty="0" err="1">
                <a:latin typeface="Arial" panose="020B0604020202020204" pitchFamily="34" charset="0"/>
                <a:cs typeface="Arial" panose="020B0604020202020204" pitchFamily="34" charset="0"/>
              </a:rPr>
              <a:t>Podesta</a:t>
            </a:r>
            <a:endParaRPr lang="it-IT" sz="1400" dirty="0">
              <a:latin typeface="Arial" panose="020B0604020202020204" pitchFamily="34" charset="0"/>
              <a:cs typeface="Arial" panose="020B0604020202020204" pitchFamily="34" charset="0"/>
            </a:endParaRPr>
          </a:p>
        </p:txBody>
      </p:sp>
      <p:sp>
        <p:nvSpPr>
          <p:cNvPr id="56" name="CasellaDiTesto 55">
            <a:extLst>
              <a:ext uri="{FF2B5EF4-FFF2-40B4-BE49-F238E27FC236}">
                <a16:creationId xmlns:a16="http://schemas.microsoft.com/office/drawing/2014/main" id="{E9448A84-3518-1D45-8512-786C99C00E85}"/>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15701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txBox="1">
            <a:spLocks noChangeArrowheads="1"/>
          </p:cNvSpPr>
          <p:nvPr/>
        </p:nvSpPr>
        <p:spPr>
          <a:xfrm>
            <a:off x="2085672" y="10004"/>
            <a:ext cx="75438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600" b="1" dirty="0">
                <a:effectLst>
                  <a:outerShdw blurRad="38100" dist="38100" dir="2700000" algn="tl">
                    <a:srgbClr val="DDDDDD"/>
                  </a:outerShdw>
                </a:effectLst>
                <a:latin typeface="Arial" charset="0"/>
                <a:cs typeface="Arial" charset="0"/>
              </a:rPr>
              <a:t>I  </a:t>
            </a:r>
            <a:r>
              <a:rPr lang="en-US" sz="3600" b="1" dirty="0" err="1">
                <a:effectLst>
                  <a:outerShdw blurRad="38100" dist="38100" dir="2700000" algn="tl">
                    <a:srgbClr val="DDDDDD"/>
                  </a:outerShdw>
                </a:effectLst>
                <a:latin typeface="Arial" charset="0"/>
                <a:cs typeface="Arial" charset="0"/>
              </a:rPr>
              <a:t>bovini</a:t>
            </a:r>
            <a:r>
              <a:rPr lang="en-US" sz="3600" b="1" dirty="0">
                <a:effectLst>
                  <a:outerShdw blurRad="38100" dist="38100" dir="2700000" algn="tl">
                    <a:srgbClr val="DDDDDD"/>
                  </a:outerShdw>
                </a:effectLst>
                <a:latin typeface="Arial" charset="0"/>
                <a:cs typeface="Arial" charset="0"/>
              </a:rPr>
              <a:t> </a:t>
            </a:r>
            <a:r>
              <a:rPr lang="en-US" sz="3600" b="1" dirty="0" err="1">
                <a:effectLst>
                  <a:outerShdw blurRad="38100" dist="38100" dir="2700000" algn="tl">
                    <a:srgbClr val="DDDDDD"/>
                  </a:outerShdw>
                </a:effectLst>
                <a:latin typeface="Arial" charset="0"/>
                <a:cs typeface="Arial" charset="0"/>
              </a:rPr>
              <a:t>Etruschi</a:t>
            </a:r>
            <a:endParaRPr lang="it-IT" sz="3600" b="1" dirty="0">
              <a:latin typeface="Arial" charset="0"/>
              <a:cs typeface="Arial" charset="0"/>
            </a:endParaRPr>
          </a:p>
        </p:txBody>
      </p:sp>
      <p:pic>
        <p:nvPicPr>
          <p:cNvPr id="19" name="Picture 4">
            <a:extLst>
              <a:ext uri="{FF2B5EF4-FFF2-40B4-BE49-F238E27FC236}">
                <a16:creationId xmlns:a16="http://schemas.microsoft.com/office/drawing/2014/main" id="{16FE9715-091B-9046-8D05-64EE5A63F3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5632" y="841741"/>
            <a:ext cx="5820440" cy="5596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 name="Gruppo 19">
            <a:extLst>
              <a:ext uri="{FF2B5EF4-FFF2-40B4-BE49-F238E27FC236}">
                <a16:creationId xmlns:a16="http://schemas.microsoft.com/office/drawing/2014/main" id="{F8FE5F3B-DFAC-A841-89B9-405591D363E2}"/>
              </a:ext>
            </a:extLst>
          </p:cNvPr>
          <p:cNvGrpSpPr/>
          <p:nvPr/>
        </p:nvGrpSpPr>
        <p:grpSpPr>
          <a:xfrm>
            <a:off x="1185632" y="4203014"/>
            <a:ext cx="3429000" cy="2221066"/>
            <a:chOff x="2819400" y="1174750"/>
            <a:chExt cx="4038600" cy="2635250"/>
          </a:xfrm>
        </p:grpSpPr>
        <p:pic>
          <p:nvPicPr>
            <p:cNvPr id="21" name="Immagine 20" descr="Immagine che contiene testo, mappa&#10;&#10;Descrizione generata automaticamente">
              <a:extLst>
                <a:ext uri="{FF2B5EF4-FFF2-40B4-BE49-F238E27FC236}">
                  <a16:creationId xmlns:a16="http://schemas.microsoft.com/office/drawing/2014/main" id="{D63E1DE9-AA76-B74A-8AEB-46A2D76D0682}"/>
                </a:ext>
              </a:extLst>
            </p:cNvPr>
            <p:cNvPicPr>
              <a:picLocks noChangeAspect="1"/>
            </p:cNvPicPr>
            <p:nvPr/>
          </p:nvPicPr>
          <p:blipFill rotWithShape="1">
            <a:blip r:embed="rId4">
              <a:extLst>
                <a:ext uri="{28A0092B-C50C-407E-A947-70E740481C1C}">
                  <a14:useLocalDpi xmlns:a14="http://schemas.microsoft.com/office/drawing/2010/main" val="0"/>
                </a:ext>
              </a:extLst>
            </a:blip>
            <a:srcRect l="8911" t="5089" r="12376" b="12895"/>
            <a:stretch/>
          </p:blipFill>
          <p:spPr>
            <a:xfrm>
              <a:off x="2819400" y="1174750"/>
              <a:ext cx="4038600" cy="2635250"/>
            </a:xfrm>
            <a:prstGeom prst="rect">
              <a:avLst/>
            </a:prstGeom>
          </p:spPr>
        </p:pic>
        <p:sp>
          <p:nvSpPr>
            <p:cNvPr id="22" name="Freeform 12">
              <a:extLst>
                <a:ext uri="{FF2B5EF4-FFF2-40B4-BE49-F238E27FC236}">
                  <a16:creationId xmlns:a16="http://schemas.microsoft.com/office/drawing/2014/main" id="{3C57E849-FEAF-4D4E-9D18-D29D5BE4E49B}"/>
                </a:ext>
              </a:extLst>
            </p:cNvPr>
            <p:cNvSpPr>
              <a:spLocks/>
            </p:cNvSpPr>
            <p:nvPr/>
          </p:nvSpPr>
          <p:spPr bwMode="auto">
            <a:xfrm>
              <a:off x="3455986" y="2133600"/>
              <a:ext cx="2640014" cy="1295400"/>
            </a:xfrm>
            <a:custGeom>
              <a:avLst/>
              <a:gdLst>
                <a:gd name="T0" fmla="*/ 2147483647 w 1368"/>
                <a:gd name="T1" fmla="*/ 2147483647 h 512"/>
                <a:gd name="T2" fmla="*/ 2147483647 w 1368"/>
                <a:gd name="T3" fmla="*/ 2147483647 h 512"/>
                <a:gd name="T4" fmla="*/ 2147483647 w 1368"/>
                <a:gd name="T5" fmla="*/ 0 h 512"/>
                <a:gd name="T6" fmla="*/ 0 60000 65536"/>
                <a:gd name="T7" fmla="*/ 0 60000 65536"/>
                <a:gd name="T8" fmla="*/ 0 60000 65536"/>
                <a:gd name="T9" fmla="*/ 0 w 1368"/>
                <a:gd name="T10" fmla="*/ 0 h 512"/>
                <a:gd name="T11" fmla="*/ 1368 w 1368"/>
                <a:gd name="T12" fmla="*/ 512 h 512"/>
              </a:gdLst>
              <a:ahLst/>
              <a:cxnLst>
                <a:cxn ang="T6">
                  <a:pos x="T0" y="T1"/>
                </a:cxn>
                <a:cxn ang="T7">
                  <a:pos x="T2" y="T3"/>
                </a:cxn>
                <a:cxn ang="T8">
                  <a:pos x="T4" y="T5"/>
                </a:cxn>
              </a:cxnLst>
              <a:rect l="T9" t="T10" r="T11" b="T12"/>
              <a:pathLst>
                <a:path w="1368" h="512">
                  <a:moveTo>
                    <a:pt x="1368" y="480"/>
                  </a:moveTo>
                  <a:cubicBezTo>
                    <a:pt x="900" y="496"/>
                    <a:pt x="432" y="512"/>
                    <a:pt x="216" y="432"/>
                  </a:cubicBezTo>
                  <a:cubicBezTo>
                    <a:pt x="0" y="352"/>
                    <a:pt x="88" y="72"/>
                    <a:pt x="72" y="0"/>
                  </a:cubicBezTo>
                </a:path>
              </a:pathLst>
            </a:custGeom>
            <a:noFill/>
            <a:ln w="28575">
              <a:solidFill>
                <a:schemeClr val="tx1"/>
              </a:solidFill>
              <a:prstDash val="sysDot"/>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it-IT"/>
            </a:p>
          </p:txBody>
        </p:sp>
        <p:pic>
          <p:nvPicPr>
            <p:cNvPr id="23" name="Immagine 22" descr="Immagine che contiene fotografia, tavolo, sedendo, barca&#10;&#10;Descrizione generata automaticamente">
              <a:extLst>
                <a:ext uri="{FF2B5EF4-FFF2-40B4-BE49-F238E27FC236}">
                  <a16:creationId xmlns:a16="http://schemas.microsoft.com/office/drawing/2014/main" id="{19196A79-29E7-574A-A504-4E857F7BC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8766" y="2560619"/>
              <a:ext cx="1237668" cy="848181"/>
            </a:xfrm>
            <a:prstGeom prst="rect">
              <a:avLst/>
            </a:prstGeom>
          </p:spPr>
        </p:pic>
      </p:grpSp>
      <p:pic>
        <p:nvPicPr>
          <p:cNvPr id="27" name="Picture 6">
            <a:extLst>
              <a:ext uri="{FF2B5EF4-FFF2-40B4-BE49-F238E27FC236}">
                <a16:creationId xmlns:a16="http://schemas.microsoft.com/office/drawing/2014/main" id="{D8041242-58F9-C544-886F-0DF2F8D690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46741" y="899734"/>
            <a:ext cx="2235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8" descr="Maremmana">
            <a:extLst>
              <a:ext uri="{FF2B5EF4-FFF2-40B4-BE49-F238E27FC236}">
                <a16:creationId xmlns:a16="http://schemas.microsoft.com/office/drawing/2014/main" id="{A0E8A68A-2FDC-054B-BCEB-9D392D4BC4CC}"/>
              </a:ext>
            </a:extLst>
          </p:cNvPr>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8599044" y="1609626"/>
            <a:ext cx="2060856" cy="1733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7B87415A-B2C6-8247-BE97-5B30CE01BB59}"/>
              </a:ext>
            </a:extLst>
          </p:cNvPr>
          <p:cNvPicPr>
            <a:picLocks noChangeAspect="1"/>
          </p:cNvPicPr>
          <p:nvPr/>
        </p:nvPicPr>
        <p:blipFill>
          <a:blip r:embed="rId8"/>
          <a:stretch>
            <a:fillRect/>
          </a:stretch>
        </p:blipFill>
        <p:spPr>
          <a:xfrm>
            <a:off x="5653402" y="2786013"/>
            <a:ext cx="6096001" cy="3638067"/>
          </a:xfrm>
          <a:prstGeom prst="rect">
            <a:avLst/>
          </a:prstGeom>
        </p:spPr>
      </p:pic>
      <p:sp>
        <p:nvSpPr>
          <p:cNvPr id="12" name="CasellaDiTesto 11">
            <a:extLst>
              <a:ext uri="{FF2B5EF4-FFF2-40B4-BE49-F238E27FC236}">
                <a16:creationId xmlns:a16="http://schemas.microsoft.com/office/drawing/2014/main" id="{2F34CB5A-6389-FD44-8FC4-7A12EB4D5D6A}"/>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2684063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42108F4-B950-41E7-88D5-E54115239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a:extLst>
              <a:ext uri="{FF2B5EF4-FFF2-40B4-BE49-F238E27FC236}">
                <a16:creationId xmlns:a16="http://schemas.microsoft.com/office/drawing/2014/main" id="{2D50C708-2E20-4BCF-9379-27F0024DB7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338" y="1709739"/>
            <a:ext cx="50990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72551884-6C17-4043-BB4E-49DCEB1FF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739" y="1770064"/>
            <a:ext cx="66071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a:extLst>
              <a:ext uri="{FF2B5EF4-FFF2-40B4-BE49-F238E27FC236}">
                <a16:creationId xmlns:a16="http://schemas.microsoft.com/office/drawing/2014/main" id="{68C9F854-5F4C-4237-A5F2-F52142C47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6614" y="4981575"/>
            <a:ext cx="4751387"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4">
            <a:extLst>
              <a:ext uri="{FF2B5EF4-FFF2-40B4-BE49-F238E27FC236}">
                <a16:creationId xmlns:a16="http://schemas.microsoft.com/office/drawing/2014/main" id="{A9C85622-42B8-42CF-A692-4EE7F98ACD85}"/>
              </a:ext>
            </a:extLst>
          </p:cNvPr>
          <p:cNvSpPr txBox="1">
            <a:spLocks noChangeArrowheads="1"/>
          </p:cNvSpPr>
          <p:nvPr/>
        </p:nvSpPr>
        <p:spPr bwMode="auto">
          <a:xfrm>
            <a:off x="1730375" y="1308101"/>
            <a:ext cx="873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it-IT" altLang="it-IT" sz="2400" b="1">
                <a:solidFill>
                  <a:srgbClr val="FF0000"/>
                </a:solidFill>
                <a:latin typeface="Times New Roman" panose="02020603050405020304" pitchFamily="18" charset="0"/>
                <a:cs typeface="Calibri" panose="020F0502020204030204" pitchFamily="34" charset="0"/>
              </a:rPr>
              <a:t>121 campioni di saliva raccolti nel 2019 con consenso e genealogia</a:t>
            </a:r>
            <a:endParaRPr lang="it-IT" altLang="it-IT" sz="2400" b="1">
              <a:solidFill>
                <a:srgbClr val="FF0000"/>
              </a:solidFill>
            </a:endParaRPr>
          </a:p>
        </p:txBody>
      </p:sp>
      <p:pic>
        <p:nvPicPr>
          <p:cNvPr id="26627" name="Picture 1">
            <a:extLst>
              <a:ext uri="{FF2B5EF4-FFF2-40B4-BE49-F238E27FC236}">
                <a16:creationId xmlns:a16="http://schemas.microsoft.com/office/drawing/2014/main" id="{29503C52-4D1A-47D3-ADA6-96711372DE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9873" y="4224339"/>
            <a:ext cx="3823855"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a:extLst>
              <a:ext uri="{FF2B5EF4-FFF2-40B4-BE49-F238E27FC236}">
                <a16:creationId xmlns:a16="http://schemas.microsoft.com/office/drawing/2014/main" id="{0854BFA6-8075-CB4B-BB3D-F01BB479EF3C}"/>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223152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7">
            <a:extLst>
              <a:ext uri="{FF2B5EF4-FFF2-40B4-BE49-F238E27FC236}">
                <a16:creationId xmlns:a16="http://schemas.microsoft.com/office/drawing/2014/main" id="{CFA9FA55-42DC-6A4B-8EC1-E67B202B3FDB}"/>
              </a:ext>
            </a:extLst>
          </p:cNvPr>
          <p:cNvSpPr txBox="1">
            <a:spLocks noChangeArrowheads="1"/>
          </p:cNvSpPr>
          <p:nvPr/>
        </p:nvSpPr>
        <p:spPr bwMode="auto">
          <a:xfrm>
            <a:off x="1221771" y="2514445"/>
            <a:ext cx="201718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it-IT" sz="2400">
                <a:solidFill>
                  <a:schemeClr val="bg1"/>
                </a:solidFill>
              </a:rPr>
              <a:t>IMMAGINE</a:t>
            </a:r>
          </a:p>
        </p:txBody>
      </p:sp>
      <p:sp>
        <p:nvSpPr>
          <p:cNvPr id="9" name="CasellaDiTesto 1">
            <a:extLst>
              <a:ext uri="{FF2B5EF4-FFF2-40B4-BE49-F238E27FC236}">
                <a16:creationId xmlns:a16="http://schemas.microsoft.com/office/drawing/2014/main" id="{04620B3F-7710-7E48-ABF4-C0D3EF33C9B2}"/>
              </a:ext>
            </a:extLst>
          </p:cNvPr>
          <p:cNvSpPr txBox="1">
            <a:spLocks noChangeArrowheads="1"/>
          </p:cNvSpPr>
          <p:nvPr/>
        </p:nvSpPr>
        <p:spPr bwMode="auto">
          <a:xfrm>
            <a:off x="4254381" y="518361"/>
            <a:ext cx="760943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it-IT" sz="2400" dirty="0">
                <a:solidFill>
                  <a:schemeClr val="bg1"/>
                </a:solidFill>
                <a:latin typeface="Georgia" panose="02040502050405020303" pitchFamily="18" charset="0"/>
              </a:rPr>
              <a:t>Conclusions </a:t>
            </a:r>
          </a:p>
        </p:txBody>
      </p:sp>
      <p:sp>
        <p:nvSpPr>
          <p:cNvPr id="5" name="Rettangolo 4">
            <a:extLst>
              <a:ext uri="{FF2B5EF4-FFF2-40B4-BE49-F238E27FC236}">
                <a16:creationId xmlns:a16="http://schemas.microsoft.com/office/drawing/2014/main" id="{D214A7E8-D821-7742-B7BA-916219D4A519}"/>
              </a:ext>
            </a:extLst>
          </p:cNvPr>
          <p:cNvSpPr/>
          <p:nvPr/>
        </p:nvSpPr>
        <p:spPr>
          <a:xfrm>
            <a:off x="8604420" y="4580937"/>
            <a:ext cx="1721946" cy="276999"/>
          </a:xfrm>
          <a:prstGeom prst="rect">
            <a:avLst/>
          </a:prstGeom>
        </p:spPr>
        <p:txBody>
          <a:bodyPr wrap="none">
            <a:spAutoFit/>
          </a:bodyPr>
          <a:lstStyle/>
          <a:p>
            <a:r>
              <a:rPr lang="en-US" sz="1200" dirty="0">
                <a:solidFill>
                  <a:schemeClr val="bg1"/>
                </a:solidFill>
                <a:latin typeface="Times New Roman" panose="02020603050405020304" pitchFamily="18" charset="0"/>
                <a:ea typeface="DGMetaScience"/>
              </a:rPr>
              <a:t>photo by Marco Masseti</a:t>
            </a:r>
            <a:r>
              <a:rPr lang="it-IT" sz="1200" dirty="0">
                <a:solidFill>
                  <a:schemeClr val="bg1"/>
                </a:solidFill>
              </a:rPr>
              <a:t> </a:t>
            </a:r>
            <a:endParaRPr lang="en-GB" sz="1200" dirty="0">
              <a:solidFill>
                <a:schemeClr val="bg1"/>
              </a:solidFill>
            </a:endParaRPr>
          </a:p>
        </p:txBody>
      </p:sp>
      <p:pic>
        <p:nvPicPr>
          <p:cNvPr id="7" name="Immagine 6" descr="Immagine che contiene erba, esterni, albero, mucca&#10;&#10;Descrizione generata automaticamente">
            <a:extLst>
              <a:ext uri="{FF2B5EF4-FFF2-40B4-BE49-F238E27FC236}">
                <a16:creationId xmlns:a16="http://schemas.microsoft.com/office/drawing/2014/main" id="{C8573BAF-8E62-574B-8651-BA6FB85AF91F}"/>
              </a:ext>
            </a:extLst>
          </p:cNvPr>
          <p:cNvPicPr>
            <a:picLocks noChangeAspect="1"/>
          </p:cNvPicPr>
          <p:nvPr/>
        </p:nvPicPr>
        <p:blipFill rotWithShape="1">
          <a:blip r:embed="rId3"/>
          <a:srcRect l="13890" t="33275" b="19579"/>
          <a:stretch/>
        </p:blipFill>
        <p:spPr>
          <a:xfrm>
            <a:off x="5137081" y="1651216"/>
            <a:ext cx="6422331" cy="4688424"/>
          </a:xfrm>
          <a:prstGeom prst="rect">
            <a:avLst/>
          </a:prstGeom>
          <a:ln>
            <a:solidFill>
              <a:schemeClr val="tx1"/>
            </a:solidFill>
          </a:ln>
        </p:spPr>
      </p:pic>
      <p:sp>
        <p:nvSpPr>
          <p:cNvPr id="3" name="Rettangolo 2">
            <a:extLst>
              <a:ext uri="{FF2B5EF4-FFF2-40B4-BE49-F238E27FC236}">
                <a16:creationId xmlns:a16="http://schemas.microsoft.com/office/drawing/2014/main" id="{3D839F3F-9296-C847-8D70-FFD7C6392E5A}"/>
              </a:ext>
            </a:extLst>
          </p:cNvPr>
          <p:cNvSpPr/>
          <p:nvPr/>
        </p:nvSpPr>
        <p:spPr>
          <a:xfrm>
            <a:off x="632588" y="2094330"/>
            <a:ext cx="4190313" cy="420115"/>
          </a:xfrm>
          <a:prstGeom prst="rect">
            <a:avLst/>
          </a:prstGeom>
        </p:spPr>
        <p:txBody>
          <a:bodyPr wrap="square">
            <a:spAutoFit/>
          </a:bodyPr>
          <a:lstStyle/>
          <a:p>
            <a:pPr algn="ctr">
              <a:lnSpc>
                <a:spcPts val="2000"/>
              </a:lnSpc>
              <a:buClr>
                <a:srgbClr val="D8A915"/>
              </a:buClr>
              <a:defRPr/>
            </a:pPr>
            <a:r>
              <a:rPr lang="en-GB" sz="4000" dirty="0">
                <a:solidFill>
                  <a:srgbClr val="666666"/>
                </a:solidFill>
                <a:cs typeface="Arial" pitchFamily="34" charset="0"/>
              </a:rPr>
              <a:t>…proprio a </a:t>
            </a:r>
            <a:r>
              <a:rPr lang="en-GB" sz="4000" dirty="0" err="1">
                <a:solidFill>
                  <a:srgbClr val="666666"/>
                </a:solidFill>
                <a:cs typeface="Arial" pitchFamily="34" charset="0"/>
              </a:rPr>
              <a:t>tutti</a:t>
            </a:r>
            <a:r>
              <a:rPr lang="en-GB" sz="4000" dirty="0">
                <a:solidFill>
                  <a:srgbClr val="666666"/>
                </a:solidFill>
                <a:cs typeface="Arial" pitchFamily="34" charset="0"/>
              </a:rPr>
              <a:t>...</a:t>
            </a:r>
          </a:p>
        </p:txBody>
      </p:sp>
      <p:sp>
        <p:nvSpPr>
          <p:cNvPr id="2" name="CasellaDiTesto 1">
            <a:extLst>
              <a:ext uri="{FF2B5EF4-FFF2-40B4-BE49-F238E27FC236}">
                <a16:creationId xmlns:a16="http://schemas.microsoft.com/office/drawing/2014/main" id="{363E02E4-6BAE-9A47-9362-E60128AA6112}"/>
              </a:ext>
            </a:extLst>
          </p:cNvPr>
          <p:cNvSpPr txBox="1"/>
          <p:nvPr/>
        </p:nvSpPr>
        <p:spPr>
          <a:xfrm>
            <a:off x="143026" y="4503993"/>
            <a:ext cx="4836965" cy="707886"/>
          </a:xfrm>
          <a:prstGeom prst="rect">
            <a:avLst/>
          </a:prstGeom>
          <a:noFill/>
        </p:spPr>
        <p:txBody>
          <a:bodyPr wrap="none" rtlCol="0">
            <a:spAutoFit/>
          </a:bodyPr>
          <a:lstStyle/>
          <a:p>
            <a:r>
              <a:rPr lang="it-IT" sz="4000" dirty="0"/>
              <a:t>Grazie dell’attenzione!</a:t>
            </a:r>
          </a:p>
        </p:txBody>
      </p:sp>
      <p:sp>
        <p:nvSpPr>
          <p:cNvPr id="4" name="CasellaDiTesto 3">
            <a:extLst>
              <a:ext uri="{FF2B5EF4-FFF2-40B4-BE49-F238E27FC236}">
                <a16:creationId xmlns:a16="http://schemas.microsoft.com/office/drawing/2014/main" id="{4C8DE8F0-3A57-6442-BDFA-B1ED04C90165}"/>
              </a:ext>
            </a:extLst>
          </p:cNvPr>
          <p:cNvSpPr txBox="1"/>
          <p:nvPr/>
        </p:nvSpPr>
        <p:spPr>
          <a:xfrm>
            <a:off x="438390" y="184911"/>
            <a:ext cx="8928919" cy="707886"/>
          </a:xfrm>
          <a:prstGeom prst="rect">
            <a:avLst/>
          </a:prstGeom>
          <a:noFill/>
        </p:spPr>
        <p:txBody>
          <a:bodyPr wrap="none" rtlCol="0">
            <a:spAutoFit/>
          </a:bodyPr>
          <a:lstStyle/>
          <a:p>
            <a:r>
              <a:rPr lang="it-IT" sz="4000" dirty="0"/>
              <a:t>Comunicazione dei risultati agli interessati</a:t>
            </a:r>
          </a:p>
        </p:txBody>
      </p:sp>
      <p:sp>
        <p:nvSpPr>
          <p:cNvPr id="11" name="CasellaDiTesto 10">
            <a:extLst>
              <a:ext uri="{FF2B5EF4-FFF2-40B4-BE49-F238E27FC236}">
                <a16:creationId xmlns:a16="http://schemas.microsoft.com/office/drawing/2014/main" id="{041FF07B-B184-B044-976B-78CC5C6268CB}"/>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887390958"/>
      </p:ext>
    </p:extLst>
  </p:cSld>
  <p:clrMapOvr>
    <a:masterClrMapping/>
  </p:clrMapOvr>
  <mc:AlternateContent xmlns:mc="http://schemas.openxmlformats.org/markup-compatibility/2006" xmlns:p14="http://schemas.microsoft.com/office/powerpoint/2010/main">
    <mc:Choice Requires="p14">
      <p:transition spd="slow" p14:dur="2000" advTm="35794"/>
    </mc:Choice>
    <mc:Fallback xmlns="">
      <p:transition spd="slow" advTm="3579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asellaDiTesto 3"/>
          <p:cNvSpPr txBox="1">
            <a:spLocks noChangeArrowheads="1"/>
          </p:cNvSpPr>
          <p:nvPr/>
        </p:nvSpPr>
        <p:spPr bwMode="auto">
          <a:xfrm>
            <a:off x="1264920" y="1865015"/>
            <a:ext cx="6858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3600" b="1" dirty="0">
                <a:solidFill>
                  <a:srgbClr val="FFFFFF"/>
                </a:solidFill>
                <a:latin typeface="+mj-lt"/>
              </a:rPr>
              <a:t>Progetto </a:t>
            </a:r>
            <a:r>
              <a:rPr lang="it-IT" sz="3600" b="1" dirty="0" err="1">
                <a:solidFill>
                  <a:srgbClr val="FFFFFF"/>
                </a:solidFill>
                <a:latin typeface="+mj-lt"/>
              </a:rPr>
              <a:t>Rendenagen</a:t>
            </a:r>
            <a:endParaRPr lang="it-IT" sz="3600" b="1" dirty="0">
              <a:solidFill>
                <a:srgbClr val="FFFFFF"/>
              </a:solidFill>
              <a:latin typeface="+mj-lt"/>
            </a:endParaRPr>
          </a:p>
        </p:txBody>
      </p:sp>
      <p:sp>
        <p:nvSpPr>
          <p:cNvPr id="7172" name="Rectangle 7"/>
          <p:cNvSpPr>
            <a:spLocks noChangeArrowheads="1"/>
          </p:cNvSpPr>
          <p:nvPr/>
        </p:nvSpPr>
        <p:spPr bwMode="auto">
          <a:xfrm>
            <a:off x="990600" y="2537966"/>
            <a:ext cx="6781800" cy="1200329"/>
          </a:xfrm>
          <a:prstGeom prst="rect">
            <a:avLst/>
          </a:prstGeom>
          <a:noFill/>
          <a:ln>
            <a:noFill/>
          </a:ln>
          <a:effectLst/>
          <a:extLst>
            <a:ext uri="{909E8E84-426E-40dd-AFC4-6F175D3DCCD1}">
              <a14:hiddenFill xmlns="" xmlns:a14="http://schemas.microsoft.com/office/drawing/2010/main">
                <a:solidFill>
                  <a:srgbClr val="C3C3FF">
                    <a:alpha val="50195"/>
                  </a:srgbClr>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1" algn="ctr" eaLnBrk="0" hangingPunct="0">
              <a:spcBef>
                <a:spcPct val="20000"/>
              </a:spcBef>
              <a:defRPr/>
            </a:pPr>
            <a:r>
              <a:rPr lang="it-IT" sz="2400" b="1" i="1" dirty="0">
                <a:solidFill>
                  <a:srgbClr val="FFFFFF"/>
                </a:solidFill>
                <a:latin typeface="+mj-lt"/>
              </a:rPr>
              <a:t>E. </a:t>
            </a:r>
            <a:r>
              <a:rPr lang="it-IT" sz="2400" b="1" i="1" dirty="0" err="1">
                <a:solidFill>
                  <a:srgbClr val="FFFFFF"/>
                </a:solidFill>
                <a:latin typeface="+mj-lt"/>
              </a:rPr>
              <a:t>Somenzi</a:t>
            </a:r>
            <a:r>
              <a:rPr lang="it-IT" sz="2400" b="1" i="1" dirty="0">
                <a:solidFill>
                  <a:srgbClr val="FFFFFF"/>
                </a:solidFill>
                <a:latin typeface="+mj-lt"/>
              </a:rPr>
              <a:t> </a:t>
            </a:r>
            <a:r>
              <a:rPr lang="it-IT" sz="2400" b="1" i="1" baseline="30000" dirty="0">
                <a:solidFill>
                  <a:srgbClr val="FFFFFF"/>
                </a:solidFill>
                <a:latin typeface="+mj-lt"/>
              </a:rPr>
              <a:t>1</a:t>
            </a:r>
            <a:r>
              <a:rPr lang="it-IT" sz="2400" b="1" i="1" dirty="0">
                <a:solidFill>
                  <a:srgbClr val="FFFFFF"/>
                </a:solidFill>
                <a:latin typeface="+mj-lt"/>
              </a:rPr>
              <a:t>, M. Barbato</a:t>
            </a:r>
            <a:r>
              <a:rPr lang="it-IT" sz="2400" b="1" i="1" baseline="30000" dirty="0">
                <a:solidFill>
                  <a:srgbClr val="FFFFFF"/>
                </a:solidFill>
              </a:rPr>
              <a:t> 1</a:t>
            </a:r>
            <a:r>
              <a:rPr lang="it-IT" sz="2400" b="1" i="1" dirty="0">
                <a:solidFill>
                  <a:srgbClr val="FFFFFF"/>
                </a:solidFill>
                <a:latin typeface="+mj-lt"/>
              </a:rPr>
              <a:t>, L. Colli</a:t>
            </a:r>
            <a:r>
              <a:rPr lang="it-IT" sz="2400" b="1" i="1" baseline="30000" dirty="0">
                <a:solidFill>
                  <a:srgbClr val="FFFFFF"/>
                </a:solidFill>
              </a:rPr>
              <a:t> 1</a:t>
            </a:r>
            <a:r>
              <a:rPr lang="it-IT" sz="2400" b="1" i="1" dirty="0">
                <a:solidFill>
                  <a:srgbClr val="FFFFFF"/>
                </a:solidFill>
                <a:latin typeface="+mj-lt"/>
              </a:rPr>
              <a:t>, N. Franceschi</a:t>
            </a:r>
            <a:r>
              <a:rPr lang="it-IT" sz="2400" b="1" i="1" baseline="30000" dirty="0">
                <a:solidFill>
                  <a:srgbClr val="FFFFFF"/>
                </a:solidFill>
              </a:rPr>
              <a:t> 1,2</a:t>
            </a:r>
            <a:r>
              <a:rPr lang="it-IT" sz="2400" b="1" i="1" dirty="0">
                <a:solidFill>
                  <a:srgbClr val="FFFFFF"/>
                </a:solidFill>
                <a:latin typeface="+mj-lt"/>
              </a:rPr>
              <a:t>, H.C. </a:t>
            </a:r>
            <a:r>
              <a:rPr lang="it-IT" sz="2400" b="1" i="1" dirty="0" err="1">
                <a:solidFill>
                  <a:srgbClr val="FFFFFF"/>
                </a:solidFill>
                <a:latin typeface="+mj-lt"/>
              </a:rPr>
              <a:t>Hauffe</a:t>
            </a:r>
            <a:r>
              <a:rPr lang="it-IT" sz="2400" b="1" i="1" baseline="30000" dirty="0">
                <a:solidFill>
                  <a:srgbClr val="FFFFFF"/>
                </a:solidFill>
              </a:rPr>
              <a:t> 2</a:t>
            </a:r>
            <a:r>
              <a:rPr lang="it-IT" sz="2400" b="1" i="1" dirty="0">
                <a:solidFill>
                  <a:srgbClr val="FFFFFF"/>
                </a:solidFill>
                <a:latin typeface="+mj-lt"/>
              </a:rPr>
              <a:t>,  M. </a:t>
            </a:r>
            <a:r>
              <a:rPr lang="it-IT" sz="2400" b="1" i="1" dirty="0" err="1">
                <a:solidFill>
                  <a:srgbClr val="FFFFFF"/>
                </a:solidFill>
                <a:latin typeface="+mj-lt"/>
              </a:rPr>
              <a:t>Komianc</a:t>
            </a:r>
            <a:r>
              <a:rPr lang="it-IT" sz="2400" b="1" i="1" baseline="30000" dirty="0">
                <a:solidFill>
                  <a:srgbClr val="FFFFFF"/>
                </a:solidFill>
              </a:rPr>
              <a:t> 2</a:t>
            </a:r>
            <a:r>
              <a:rPr lang="it-IT" sz="2400" b="1" i="1" dirty="0">
                <a:solidFill>
                  <a:srgbClr val="FFFFFF"/>
                </a:solidFill>
                <a:latin typeface="+mj-lt"/>
              </a:rPr>
              <a:t>, E. </a:t>
            </a:r>
            <a:r>
              <a:rPr lang="it-IT" sz="2400" b="1" i="1" dirty="0" err="1">
                <a:solidFill>
                  <a:srgbClr val="FFFFFF"/>
                </a:solidFill>
                <a:latin typeface="+mj-lt"/>
              </a:rPr>
              <a:t>Partel</a:t>
            </a:r>
            <a:r>
              <a:rPr lang="it-IT" sz="2400" b="1" i="1" baseline="30000" dirty="0">
                <a:solidFill>
                  <a:srgbClr val="FFFFFF"/>
                </a:solidFill>
              </a:rPr>
              <a:t> 2</a:t>
            </a:r>
            <a:r>
              <a:rPr lang="it-IT" sz="2400" b="1" i="1" dirty="0">
                <a:solidFill>
                  <a:srgbClr val="FFFFFF"/>
                </a:solidFill>
                <a:latin typeface="+mj-lt"/>
              </a:rPr>
              <a:t>, </a:t>
            </a:r>
            <a:r>
              <a:rPr lang="it-IT" sz="2400" b="1" i="1" dirty="0" err="1">
                <a:solidFill>
                  <a:srgbClr val="FFFFFF"/>
                </a:solidFill>
                <a:latin typeface="+mj-lt"/>
              </a:rPr>
              <a:t>R</a:t>
            </a:r>
            <a:r>
              <a:rPr lang="it-IT" sz="2400" b="1" i="1" dirty="0">
                <a:solidFill>
                  <a:srgbClr val="FFFFFF"/>
                </a:solidFill>
                <a:latin typeface="+mj-lt"/>
              </a:rPr>
              <a:t>. Mantovani</a:t>
            </a:r>
            <a:r>
              <a:rPr lang="it-IT" sz="2400" b="1" i="1" baseline="30000" dirty="0">
                <a:solidFill>
                  <a:srgbClr val="FFFFFF"/>
                </a:solidFill>
              </a:rPr>
              <a:t> 3</a:t>
            </a:r>
            <a:r>
              <a:rPr lang="it-IT" sz="2400" b="1" i="1" dirty="0">
                <a:solidFill>
                  <a:srgbClr val="FFFFFF"/>
                </a:solidFill>
                <a:latin typeface="+mj-lt"/>
              </a:rPr>
              <a:t>, A. </a:t>
            </a:r>
            <a:r>
              <a:rPr lang="it-IT" sz="2400" b="1" i="1" dirty="0" err="1">
                <a:solidFill>
                  <a:srgbClr val="FFFFFF"/>
                </a:solidFill>
                <a:latin typeface="+mj-lt"/>
              </a:rPr>
              <a:t>Achilli</a:t>
            </a:r>
            <a:r>
              <a:rPr lang="it-IT" sz="2400" b="1" i="1" baseline="30000" dirty="0">
                <a:solidFill>
                  <a:srgbClr val="FFFFFF"/>
                </a:solidFill>
              </a:rPr>
              <a:t> 4</a:t>
            </a:r>
            <a:r>
              <a:rPr lang="it-IT" sz="2400" b="1" i="1" dirty="0">
                <a:solidFill>
                  <a:srgbClr val="FFFFFF"/>
                </a:solidFill>
                <a:latin typeface="+mj-lt"/>
              </a:rPr>
              <a:t>, </a:t>
            </a:r>
            <a:r>
              <a:rPr lang="it-IT" sz="2400" i="1" dirty="0">
                <a:solidFill>
                  <a:srgbClr val="FFFFFF"/>
                </a:solidFill>
              </a:rPr>
              <a:t>P. Ajmone Marsan</a:t>
            </a:r>
            <a:r>
              <a:rPr lang="it-IT" sz="2400" b="1" i="1" baseline="30000" dirty="0">
                <a:solidFill>
                  <a:srgbClr val="FFFFFF"/>
                </a:solidFill>
              </a:rPr>
              <a:t> 1</a:t>
            </a:r>
            <a:r>
              <a:rPr lang="it-IT" sz="2400" i="1" dirty="0">
                <a:solidFill>
                  <a:srgbClr val="FFFFFF"/>
                </a:solidFill>
              </a:rPr>
              <a:t> </a:t>
            </a:r>
            <a:endParaRPr lang="it-IT" sz="2400" i="1" dirty="0">
              <a:solidFill>
                <a:srgbClr val="FFFFFF"/>
              </a:solidFill>
              <a:latin typeface="+mj-lt"/>
            </a:endParaRPr>
          </a:p>
        </p:txBody>
      </p:sp>
      <p:pic>
        <p:nvPicPr>
          <p:cNvPr id="18" name="Immagine 17">
            <a:extLst>
              <a:ext uri="{FF2B5EF4-FFF2-40B4-BE49-F238E27FC236}">
                <a16:creationId xmlns:a16="http://schemas.microsoft.com/office/drawing/2014/main" id="{88164ACB-BF1A-434B-AFCF-327E7DAD7347}"/>
              </a:ext>
            </a:extLst>
          </p:cNvPr>
          <p:cNvPicPr/>
          <p:nvPr/>
        </p:nvPicPr>
        <p:blipFill>
          <a:blip r:embed="rId3"/>
          <a:stretch/>
        </p:blipFill>
        <p:spPr>
          <a:xfrm>
            <a:off x="765843" y="500416"/>
            <a:ext cx="2197689" cy="809605"/>
          </a:xfrm>
          <a:prstGeom prst="rect">
            <a:avLst/>
          </a:prstGeom>
          <a:ln w="38160">
            <a:solidFill>
              <a:srgbClr val="000000"/>
            </a:solidFill>
            <a:round/>
          </a:ln>
        </p:spPr>
      </p:pic>
      <p:pic>
        <p:nvPicPr>
          <p:cNvPr id="8" name="Immagine 7">
            <a:extLst>
              <a:ext uri="{FF2B5EF4-FFF2-40B4-BE49-F238E27FC236}">
                <a16:creationId xmlns:a16="http://schemas.microsoft.com/office/drawing/2014/main" id="{D61886B3-1E18-7B43-977B-A5EE794B2BE8}"/>
              </a:ext>
            </a:extLst>
          </p:cNvPr>
          <p:cNvPicPr/>
          <p:nvPr/>
        </p:nvPicPr>
        <p:blipFill>
          <a:blip r:embed="rId4"/>
          <a:stretch/>
        </p:blipFill>
        <p:spPr>
          <a:xfrm>
            <a:off x="1896769" y="5147244"/>
            <a:ext cx="1113120" cy="1113120"/>
          </a:xfrm>
          <a:prstGeom prst="rect">
            <a:avLst/>
          </a:prstGeom>
          <a:ln w="38160">
            <a:solidFill>
              <a:srgbClr val="000000"/>
            </a:solidFill>
            <a:round/>
          </a:ln>
        </p:spPr>
      </p:pic>
      <p:pic>
        <p:nvPicPr>
          <p:cNvPr id="9" name="Immagine 8">
            <a:extLst>
              <a:ext uri="{FF2B5EF4-FFF2-40B4-BE49-F238E27FC236}">
                <a16:creationId xmlns:a16="http://schemas.microsoft.com/office/drawing/2014/main" id="{86A893DA-77FE-F84E-B5F5-6D877F080F62}"/>
              </a:ext>
            </a:extLst>
          </p:cNvPr>
          <p:cNvPicPr/>
          <p:nvPr/>
        </p:nvPicPr>
        <p:blipFill>
          <a:blip r:embed="rId5"/>
          <a:stretch/>
        </p:blipFill>
        <p:spPr>
          <a:xfrm>
            <a:off x="3743005" y="304181"/>
            <a:ext cx="2188080" cy="1005840"/>
          </a:xfrm>
          <a:prstGeom prst="rect">
            <a:avLst/>
          </a:prstGeom>
          <a:ln w="38160">
            <a:solidFill>
              <a:srgbClr val="000000"/>
            </a:solidFill>
            <a:round/>
          </a:ln>
        </p:spPr>
      </p:pic>
      <p:pic>
        <p:nvPicPr>
          <p:cNvPr id="10" name="Picture 11">
            <a:extLst>
              <a:ext uri="{FF2B5EF4-FFF2-40B4-BE49-F238E27FC236}">
                <a16:creationId xmlns:a16="http://schemas.microsoft.com/office/drawing/2014/main" id="{0F5A12EE-AF95-1847-A053-9CBB48254716}"/>
              </a:ext>
            </a:extLst>
          </p:cNvPr>
          <p:cNvPicPr/>
          <p:nvPr/>
        </p:nvPicPr>
        <p:blipFill>
          <a:blip r:embed="rId6"/>
          <a:stretch/>
        </p:blipFill>
        <p:spPr>
          <a:xfrm>
            <a:off x="6710559" y="123824"/>
            <a:ext cx="1237320" cy="1188720"/>
          </a:xfrm>
          <a:prstGeom prst="rect">
            <a:avLst/>
          </a:prstGeom>
          <a:ln w="38160">
            <a:solidFill>
              <a:srgbClr val="000000"/>
            </a:solidFill>
            <a:round/>
          </a:ln>
        </p:spPr>
      </p:pic>
      <p:pic>
        <p:nvPicPr>
          <p:cNvPr id="11" name="Picture 9">
            <a:extLst>
              <a:ext uri="{FF2B5EF4-FFF2-40B4-BE49-F238E27FC236}">
                <a16:creationId xmlns:a16="http://schemas.microsoft.com/office/drawing/2014/main" id="{070C50CB-3A48-4E4E-982C-9B72FFD5DDF6}"/>
              </a:ext>
            </a:extLst>
          </p:cNvPr>
          <p:cNvPicPr/>
          <p:nvPr/>
        </p:nvPicPr>
        <p:blipFill>
          <a:blip r:embed="rId7"/>
          <a:stretch/>
        </p:blipFill>
        <p:spPr>
          <a:xfrm>
            <a:off x="3529231" y="5359572"/>
            <a:ext cx="1378800" cy="899640"/>
          </a:xfrm>
          <a:prstGeom prst="rect">
            <a:avLst/>
          </a:prstGeom>
          <a:ln w="38160">
            <a:solidFill>
              <a:srgbClr val="000000"/>
            </a:solidFill>
            <a:round/>
          </a:ln>
        </p:spPr>
      </p:pic>
      <p:pic>
        <p:nvPicPr>
          <p:cNvPr id="12" name="Immagine 11">
            <a:extLst>
              <a:ext uri="{FF2B5EF4-FFF2-40B4-BE49-F238E27FC236}">
                <a16:creationId xmlns:a16="http://schemas.microsoft.com/office/drawing/2014/main" id="{0CE7A153-F6A0-1D41-A1E6-101EFAEB6F8D}"/>
              </a:ext>
            </a:extLst>
          </p:cNvPr>
          <p:cNvPicPr/>
          <p:nvPr/>
        </p:nvPicPr>
        <p:blipFill>
          <a:blip r:embed="rId8"/>
          <a:stretch/>
        </p:blipFill>
        <p:spPr>
          <a:xfrm>
            <a:off x="5436077" y="5056092"/>
            <a:ext cx="1822320" cy="1203120"/>
          </a:xfrm>
          <a:prstGeom prst="rect">
            <a:avLst/>
          </a:prstGeom>
          <a:ln w="38160">
            <a:solidFill>
              <a:srgbClr val="000000"/>
            </a:solidFill>
            <a:round/>
          </a:ln>
        </p:spPr>
      </p:pic>
      <p:sp>
        <p:nvSpPr>
          <p:cNvPr id="2" name="CasellaDiTesto 1">
            <a:extLst>
              <a:ext uri="{FF2B5EF4-FFF2-40B4-BE49-F238E27FC236}">
                <a16:creationId xmlns:a16="http://schemas.microsoft.com/office/drawing/2014/main" id="{EBCF38EC-CFCD-D843-9A4A-5F003299B727}"/>
              </a:ext>
            </a:extLst>
          </p:cNvPr>
          <p:cNvSpPr txBox="1"/>
          <p:nvPr/>
        </p:nvSpPr>
        <p:spPr>
          <a:xfrm>
            <a:off x="2369519" y="3816923"/>
            <a:ext cx="5122171" cy="1200329"/>
          </a:xfrm>
          <a:prstGeom prst="rect">
            <a:avLst/>
          </a:prstGeom>
          <a:noFill/>
        </p:spPr>
        <p:txBody>
          <a:bodyPr wrap="none" rtlCol="0">
            <a:spAutoFit/>
          </a:bodyPr>
          <a:lstStyle/>
          <a:p>
            <a:r>
              <a:rPr lang="it-IT" baseline="30000" dirty="0">
                <a:solidFill>
                  <a:schemeClr val="bg1"/>
                </a:solidFill>
              </a:rPr>
              <a:t>1</a:t>
            </a:r>
            <a:r>
              <a:rPr lang="it-IT" dirty="0">
                <a:solidFill>
                  <a:schemeClr val="bg1"/>
                </a:solidFill>
              </a:rPr>
              <a:t>Università Cattolica del Sacro Cuore, Piacenza</a:t>
            </a:r>
          </a:p>
          <a:p>
            <a:r>
              <a:rPr lang="it-IT" baseline="30000" dirty="0">
                <a:solidFill>
                  <a:schemeClr val="bg1"/>
                </a:solidFill>
              </a:rPr>
              <a:t>2</a:t>
            </a:r>
            <a:r>
              <a:rPr lang="it-IT" dirty="0">
                <a:solidFill>
                  <a:schemeClr val="bg1"/>
                </a:solidFill>
              </a:rPr>
              <a:t>Fondazione Edmund Mach, S. Michele all’Adige (TN)</a:t>
            </a:r>
          </a:p>
          <a:p>
            <a:r>
              <a:rPr lang="it-IT" baseline="30000" dirty="0">
                <a:solidFill>
                  <a:schemeClr val="bg1"/>
                </a:solidFill>
              </a:rPr>
              <a:t>3</a:t>
            </a:r>
            <a:r>
              <a:rPr lang="it-IT" dirty="0">
                <a:solidFill>
                  <a:schemeClr val="bg1"/>
                </a:solidFill>
              </a:rPr>
              <a:t>Università degli Studi di Padova</a:t>
            </a:r>
          </a:p>
          <a:p>
            <a:r>
              <a:rPr lang="it-IT" baseline="30000">
                <a:solidFill>
                  <a:schemeClr val="bg1"/>
                </a:solidFill>
              </a:rPr>
              <a:t>4</a:t>
            </a:r>
            <a:r>
              <a:rPr lang="it-IT">
                <a:solidFill>
                  <a:schemeClr val="bg1"/>
                </a:solidFill>
              </a:rPr>
              <a:t>Unversità degli </a:t>
            </a:r>
            <a:r>
              <a:rPr lang="it-IT" dirty="0">
                <a:solidFill>
                  <a:schemeClr val="bg1"/>
                </a:solidFill>
              </a:rPr>
              <a:t>Studi di Pavia</a:t>
            </a:r>
          </a:p>
        </p:txBody>
      </p:sp>
      <p:pic>
        <p:nvPicPr>
          <p:cNvPr id="13" name="Immagine 12">
            <a:extLst>
              <a:ext uri="{FF2B5EF4-FFF2-40B4-BE49-F238E27FC236}">
                <a16:creationId xmlns:a16="http://schemas.microsoft.com/office/drawing/2014/main" id="{F678AA79-54C8-FD42-AEFE-1C62F78426AC}"/>
              </a:ext>
            </a:extLst>
          </p:cNvPr>
          <p:cNvPicPr/>
          <p:nvPr/>
        </p:nvPicPr>
        <p:blipFill>
          <a:blip r:embed="rId9"/>
          <a:stretch/>
        </p:blipFill>
        <p:spPr>
          <a:xfrm>
            <a:off x="7786443" y="2987501"/>
            <a:ext cx="4264429" cy="3169669"/>
          </a:xfrm>
          <a:prstGeom prst="rect">
            <a:avLst/>
          </a:prstGeom>
          <a:ln w="38160">
            <a:solidFill>
              <a:srgbClr val="FFFFFF"/>
            </a:solidFill>
            <a:round/>
          </a:ln>
        </p:spPr>
      </p:pic>
      <p:sp>
        <p:nvSpPr>
          <p:cNvPr id="14" name="CasellaDiTesto 13">
            <a:extLst>
              <a:ext uri="{FF2B5EF4-FFF2-40B4-BE49-F238E27FC236}">
                <a16:creationId xmlns:a16="http://schemas.microsoft.com/office/drawing/2014/main" id="{9976D288-5095-3245-AC6A-E9E1479AAB89}"/>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186266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a:off x="2294589" y="3405431"/>
            <a:ext cx="7585601" cy="492491"/>
          </a:xfrm>
          <a:prstGeom prst="rect">
            <a:avLst/>
          </a:prstGeom>
          <a:noFill/>
          <a:ln>
            <a:noFill/>
          </a:ln>
        </p:spPr>
        <p:style>
          <a:lnRef idx="0">
            <a:scrgbClr r="0" g="0" b="0"/>
          </a:lnRef>
          <a:fillRef idx="0">
            <a:scrgbClr r="0" g="0" b="0"/>
          </a:fillRef>
          <a:effectRef idx="0">
            <a:scrgbClr r="0" g="0" b="0"/>
          </a:effectRef>
          <a:fontRef idx="minor"/>
        </p:style>
      </p:sp>
      <p:sp>
        <p:nvSpPr>
          <p:cNvPr id="184" name="CustomShape 2"/>
          <p:cNvSpPr/>
          <p:nvPr/>
        </p:nvSpPr>
        <p:spPr>
          <a:xfrm>
            <a:off x="839585" y="879551"/>
            <a:ext cx="9543546" cy="452647"/>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nSpc>
                <a:spcPct val="100000"/>
              </a:lnSpc>
            </a:pPr>
            <a:r>
              <a:rPr lang="en-US" sz="2903" b="1" spc="-1" dirty="0" err="1">
                <a:uFill>
                  <a:solidFill>
                    <a:srgbClr val="FFFFFF"/>
                  </a:solidFill>
                </a:uFill>
                <a:latin typeface="Symbola"/>
                <a:ea typeface="DejaVu Sans"/>
              </a:rPr>
              <a:t>Dall’Azienda</a:t>
            </a:r>
            <a:r>
              <a:rPr lang="en-US" sz="2903" b="1" spc="-1" dirty="0">
                <a:uFill>
                  <a:solidFill>
                    <a:srgbClr val="FFFFFF"/>
                  </a:solidFill>
                </a:uFill>
                <a:latin typeface="Symbola"/>
                <a:ea typeface="DejaVu Sans"/>
              </a:rPr>
              <a:t>...		</a:t>
            </a:r>
            <a:r>
              <a:rPr lang="en-US" sz="2903" b="1" spc="-1" dirty="0" err="1">
                <a:uFill>
                  <a:solidFill>
                    <a:srgbClr val="FFFFFF"/>
                  </a:solidFill>
                </a:uFill>
                <a:latin typeface="Symbola"/>
                <a:ea typeface="DejaVu Sans"/>
              </a:rPr>
              <a:t>alla</a:t>
            </a:r>
            <a:r>
              <a:rPr lang="en-US" sz="2903" b="1" spc="-1" dirty="0">
                <a:uFill>
                  <a:solidFill>
                    <a:srgbClr val="FFFFFF"/>
                  </a:solidFill>
                </a:uFill>
                <a:latin typeface="Symbola"/>
                <a:ea typeface="DejaVu Sans"/>
              </a:rPr>
              <a:t> </a:t>
            </a:r>
            <a:r>
              <a:rPr lang="en-US" sz="2903" b="1" spc="-1" dirty="0" err="1">
                <a:uFill>
                  <a:solidFill>
                    <a:srgbClr val="FFFFFF"/>
                  </a:solidFill>
                </a:uFill>
                <a:latin typeface="Symbola"/>
                <a:ea typeface="DejaVu Sans"/>
              </a:rPr>
              <a:t>ricerca</a:t>
            </a:r>
            <a:r>
              <a:rPr lang="en-US" sz="2903" b="1" spc="-1" dirty="0">
                <a:uFill>
                  <a:solidFill>
                    <a:srgbClr val="FFFFFF"/>
                  </a:solidFill>
                </a:uFill>
                <a:latin typeface="Symbola"/>
                <a:ea typeface="DejaVu Sans"/>
              </a:rPr>
              <a:t>… 		   </a:t>
            </a:r>
            <a:r>
              <a:rPr lang="en-US" sz="2903" b="1" spc="-1" dirty="0" err="1">
                <a:uFill>
                  <a:solidFill>
                    <a:srgbClr val="FFFFFF"/>
                  </a:solidFill>
                </a:uFill>
                <a:latin typeface="Symbola"/>
                <a:ea typeface="DejaVu Sans"/>
              </a:rPr>
              <a:t>all’Azienda</a:t>
            </a:r>
            <a:endParaRPr lang="en-US" sz="1633" spc="-1" dirty="0">
              <a:uFill>
                <a:solidFill>
                  <a:srgbClr val="FFFFFF"/>
                </a:solidFill>
              </a:uFill>
              <a:latin typeface="Arial"/>
            </a:endParaRPr>
          </a:p>
        </p:txBody>
      </p:sp>
      <p:sp>
        <p:nvSpPr>
          <p:cNvPr id="185" name="CustomShape 3"/>
          <p:cNvSpPr/>
          <p:nvPr/>
        </p:nvSpPr>
        <p:spPr>
          <a:xfrm>
            <a:off x="380465" y="3698563"/>
            <a:ext cx="2752142" cy="1248863"/>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1814" b="1" spc="-1" dirty="0" err="1">
                <a:uFill>
                  <a:solidFill>
                    <a:srgbClr val="FFFFFF"/>
                  </a:solidFill>
                </a:uFill>
                <a:latin typeface="Symbola"/>
                <a:ea typeface="DejaVu Sans"/>
              </a:rPr>
              <a:t>Bovini</a:t>
            </a:r>
            <a:r>
              <a:rPr lang="en-US" sz="1814" b="1" spc="-1" dirty="0">
                <a:uFill>
                  <a:solidFill>
                    <a:srgbClr val="FFFFFF"/>
                  </a:solidFill>
                </a:uFill>
                <a:latin typeface="Symbola"/>
                <a:ea typeface="DejaVu Sans"/>
              </a:rPr>
              <a:t> </a:t>
            </a:r>
            <a:r>
              <a:rPr lang="en-US" sz="1814" b="1" spc="-1" dirty="0" err="1">
                <a:uFill>
                  <a:solidFill>
                    <a:srgbClr val="FFFFFF"/>
                  </a:solidFill>
                </a:uFill>
                <a:latin typeface="Symbola"/>
                <a:ea typeface="DejaVu Sans"/>
              </a:rPr>
              <a:t>della</a:t>
            </a:r>
            <a:r>
              <a:rPr lang="en-US" sz="1814" b="1" spc="-1" dirty="0">
                <a:uFill>
                  <a:solidFill>
                    <a:srgbClr val="FFFFFF"/>
                  </a:solidFill>
                </a:uFill>
                <a:latin typeface="Symbola"/>
                <a:ea typeface="DejaVu Sans"/>
              </a:rPr>
              <a:t> Val </a:t>
            </a:r>
            <a:r>
              <a:rPr lang="en-US" sz="1814" b="1" spc="-1" dirty="0" err="1">
                <a:uFill>
                  <a:solidFill>
                    <a:srgbClr val="FFFFFF"/>
                  </a:solidFill>
                </a:uFill>
                <a:latin typeface="Symbola"/>
                <a:ea typeface="DejaVu Sans"/>
              </a:rPr>
              <a:t>Rendena</a:t>
            </a:r>
            <a:endParaRPr lang="en-US" sz="1633" spc="-1" dirty="0">
              <a:uFill>
                <a:solidFill>
                  <a:srgbClr val="FFFFFF"/>
                </a:solidFill>
              </a:uFill>
              <a:latin typeface="Arial"/>
            </a:endParaRPr>
          </a:p>
          <a:p>
            <a:pPr algn="ctr">
              <a:lnSpc>
                <a:spcPct val="100000"/>
              </a:lnSpc>
            </a:pPr>
            <a:r>
              <a:rPr lang="en-US" sz="1814" b="1" spc="-1" dirty="0">
                <a:uFill>
                  <a:solidFill>
                    <a:srgbClr val="FFFFFF"/>
                  </a:solidFill>
                </a:uFill>
                <a:latin typeface="Symbola"/>
                <a:ea typeface="DejaVu Sans"/>
              </a:rPr>
              <a:t> (+ Monti </a:t>
            </a:r>
            <a:r>
              <a:rPr lang="en-US" sz="1814" b="1" spc="-1" dirty="0" err="1">
                <a:uFill>
                  <a:solidFill>
                    <a:srgbClr val="FFFFFF"/>
                  </a:solidFill>
                </a:uFill>
                <a:latin typeface="Symbola"/>
                <a:ea typeface="DejaVu Sans"/>
              </a:rPr>
              <a:t>Lessini</a:t>
            </a:r>
            <a:r>
              <a:rPr lang="en-US" sz="1814" b="1" spc="-1" dirty="0">
                <a:uFill>
                  <a:solidFill>
                    <a:srgbClr val="FFFFFF"/>
                  </a:solidFill>
                </a:uFill>
                <a:latin typeface="Symbola"/>
                <a:ea typeface="DejaVu Sans"/>
              </a:rPr>
              <a:t> e Vicenza)</a:t>
            </a:r>
            <a:endParaRPr lang="en-US" sz="1633" spc="-1" dirty="0">
              <a:uFill>
                <a:solidFill>
                  <a:srgbClr val="FFFFFF"/>
                </a:solidFill>
              </a:uFill>
              <a:latin typeface="Arial"/>
            </a:endParaRPr>
          </a:p>
        </p:txBody>
      </p:sp>
      <p:sp>
        <p:nvSpPr>
          <p:cNvPr id="186" name="CustomShape 4"/>
          <p:cNvSpPr/>
          <p:nvPr/>
        </p:nvSpPr>
        <p:spPr>
          <a:xfrm>
            <a:off x="7910226" y="2887466"/>
            <a:ext cx="2487928" cy="613981"/>
          </a:xfrm>
          <a:prstGeom prst="rect">
            <a:avLst/>
          </a:prstGeom>
          <a:noFill/>
          <a:ln>
            <a:noFill/>
          </a:ln>
        </p:spPr>
        <p:style>
          <a:lnRef idx="0">
            <a:scrgbClr r="0" g="0" b="0"/>
          </a:lnRef>
          <a:fillRef idx="0">
            <a:scrgbClr r="0" g="0" b="0"/>
          </a:fillRef>
          <a:effectRef idx="0">
            <a:scrgbClr r="0" g="0" b="0"/>
          </a:effectRef>
          <a:fontRef idx="minor"/>
        </p:style>
      </p:sp>
      <p:sp>
        <p:nvSpPr>
          <p:cNvPr id="187" name="CustomShape 5"/>
          <p:cNvSpPr/>
          <p:nvPr/>
        </p:nvSpPr>
        <p:spPr>
          <a:xfrm>
            <a:off x="7468449" y="1585959"/>
            <a:ext cx="4482954" cy="4474022"/>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marL="311242" indent="-310916">
              <a:spcBef>
                <a:spcPts val="1200"/>
              </a:spcBef>
              <a:buClr>
                <a:srgbClr val="FFFFFF"/>
              </a:buClr>
              <a:buFont typeface="StarSymbol"/>
              <a:buAutoNum type="arabicPeriod"/>
            </a:pPr>
            <a:r>
              <a:rPr lang="en-US" b="1" spc="-1" dirty="0">
                <a:uFill>
                  <a:solidFill>
                    <a:srgbClr val="FFFFFF"/>
                  </a:solidFill>
                </a:uFill>
                <a:latin typeface="Symbola"/>
                <a:ea typeface="DejaVu Sans"/>
              </a:rPr>
              <a:t>Storia </a:t>
            </a:r>
            <a:r>
              <a:rPr lang="en-US" b="1" spc="-1" dirty="0" err="1">
                <a:uFill>
                  <a:solidFill>
                    <a:srgbClr val="FFFFFF"/>
                  </a:solidFill>
                </a:uFill>
                <a:latin typeface="Symbola"/>
                <a:ea typeface="DejaVu Sans"/>
              </a:rPr>
              <a:t>della</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razza</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Rendena</a:t>
            </a:r>
            <a:r>
              <a:rPr lang="en-US" b="1" spc="-1" dirty="0">
                <a:uFill>
                  <a:solidFill>
                    <a:srgbClr val="FFFFFF"/>
                  </a:solidFill>
                </a:uFill>
                <a:latin typeface="Symbola"/>
                <a:ea typeface="DejaVu Sans"/>
              </a:rPr>
              <a:t> (e </a:t>
            </a:r>
            <a:r>
              <a:rPr lang="en-US" b="1" spc="-1" dirty="0" err="1">
                <a:uFill>
                  <a:solidFill>
                    <a:srgbClr val="FFFFFF"/>
                  </a:solidFill>
                </a:uFill>
                <a:latin typeface="Symbola"/>
                <a:ea typeface="DejaVu Sans"/>
              </a:rPr>
              <a:t>della</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popolazione</a:t>
            </a:r>
            <a:r>
              <a:rPr lang="en-US" b="1" spc="-1" dirty="0">
                <a:uFill>
                  <a:solidFill>
                    <a:srgbClr val="FFFFFF"/>
                  </a:solidFill>
                </a:uFill>
                <a:latin typeface="Symbola"/>
                <a:ea typeface="DejaVu Sans"/>
              </a:rPr>
              <a:t> custode)</a:t>
            </a:r>
            <a:endParaRPr lang="en-US" spc="-1" dirty="0">
              <a:uFill>
                <a:solidFill>
                  <a:srgbClr val="FFFFFF"/>
                </a:solidFill>
              </a:uFill>
              <a:latin typeface="Arial"/>
            </a:endParaRPr>
          </a:p>
          <a:p>
            <a:pPr marL="311242" indent="-310916">
              <a:spcBef>
                <a:spcPts val="1200"/>
              </a:spcBef>
              <a:buClr>
                <a:srgbClr val="FFFFFF"/>
              </a:buClr>
              <a:buFont typeface="StarSymbol"/>
              <a:buAutoNum type="arabicPeriod"/>
            </a:pPr>
            <a:r>
              <a:rPr lang="en-US" b="1" spc="-1" dirty="0" err="1">
                <a:uFill>
                  <a:solidFill>
                    <a:srgbClr val="FFFFFF"/>
                  </a:solidFill>
                </a:uFill>
                <a:latin typeface="Symbola"/>
                <a:ea typeface="DejaVu Sans"/>
              </a:rPr>
              <a:t>Stima</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della</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diversità</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genetica</a:t>
            </a:r>
            <a:r>
              <a:rPr lang="en-US" b="1" spc="-1" dirty="0">
                <a:uFill>
                  <a:solidFill>
                    <a:srgbClr val="FFFFFF"/>
                  </a:solidFill>
                </a:uFill>
                <a:latin typeface="Symbola"/>
                <a:ea typeface="DejaVu Sans"/>
              </a:rPr>
              <a:t> e </a:t>
            </a:r>
            <a:r>
              <a:rPr lang="en-US" b="1" spc="-1" dirty="0" err="1">
                <a:uFill>
                  <a:solidFill>
                    <a:srgbClr val="FFFFFF"/>
                  </a:solidFill>
                </a:uFill>
                <a:latin typeface="Symbola"/>
                <a:ea typeface="DejaVu Sans"/>
              </a:rPr>
              <a:t>dell’originalità</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della</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razza</a:t>
            </a:r>
            <a:r>
              <a:rPr lang="en-US" b="1" spc="-1" dirty="0">
                <a:uFill>
                  <a:solidFill>
                    <a:srgbClr val="FFFFFF"/>
                  </a:solidFill>
                </a:uFill>
                <a:latin typeface="Symbola"/>
                <a:ea typeface="DejaVu Sans"/>
              </a:rPr>
              <a:t> in </a:t>
            </a:r>
            <a:r>
              <a:rPr lang="en-US" b="1" spc="-1" dirty="0" err="1">
                <a:uFill>
                  <a:solidFill>
                    <a:srgbClr val="FFFFFF"/>
                  </a:solidFill>
                </a:uFill>
                <a:latin typeface="Symbola"/>
                <a:ea typeface="DejaVu Sans"/>
              </a:rPr>
              <a:t>confronto</a:t>
            </a:r>
            <a:r>
              <a:rPr lang="en-US" b="1" spc="-1" dirty="0">
                <a:uFill>
                  <a:solidFill>
                    <a:srgbClr val="FFFFFF"/>
                  </a:solidFill>
                </a:uFill>
                <a:latin typeface="Symbola"/>
                <a:ea typeface="DejaVu Sans"/>
              </a:rPr>
              <a:t> ad </a:t>
            </a:r>
            <a:r>
              <a:rPr lang="en-US" b="1" spc="-1" dirty="0" err="1">
                <a:uFill>
                  <a:solidFill>
                    <a:srgbClr val="FFFFFF"/>
                  </a:solidFill>
                </a:uFill>
                <a:latin typeface="Symbola"/>
                <a:ea typeface="DejaVu Sans"/>
              </a:rPr>
              <a:t>altre</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razze</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europee</a:t>
            </a:r>
            <a:endParaRPr lang="en-US" spc="-1" dirty="0">
              <a:uFill>
                <a:solidFill>
                  <a:srgbClr val="FFFFFF"/>
                </a:solidFill>
              </a:uFill>
              <a:latin typeface="Arial"/>
            </a:endParaRPr>
          </a:p>
          <a:p>
            <a:pPr marL="311242" indent="-310916">
              <a:spcBef>
                <a:spcPts val="1200"/>
              </a:spcBef>
              <a:buClr>
                <a:srgbClr val="FFFFFF"/>
              </a:buClr>
              <a:buFont typeface="StarSymbol"/>
              <a:buAutoNum type="arabicPeriod"/>
            </a:pPr>
            <a:r>
              <a:rPr lang="en-US" b="1" spc="-1" dirty="0" err="1">
                <a:uFill>
                  <a:solidFill>
                    <a:srgbClr val="FFFFFF"/>
                  </a:solidFill>
                </a:uFill>
                <a:latin typeface="Symbola"/>
                <a:ea typeface="DejaVu Sans"/>
              </a:rPr>
              <a:t>Livello</a:t>
            </a:r>
            <a:r>
              <a:rPr lang="en-US" b="1" spc="-1" dirty="0">
                <a:uFill>
                  <a:solidFill>
                    <a:srgbClr val="FFFFFF"/>
                  </a:solidFill>
                </a:uFill>
                <a:latin typeface="Symbola"/>
                <a:ea typeface="DejaVu Sans"/>
              </a:rPr>
              <a:t> di inbreeding </a:t>
            </a:r>
            <a:r>
              <a:rPr lang="en-US" b="1" spc="-1" dirty="0" err="1">
                <a:uFill>
                  <a:solidFill>
                    <a:srgbClr val="FFFFFF"/>
                  </a:solidFill>
                </a:uFill>
                <a:latin typeface="Symbola"/>
                <a:ea typeface="DejaVu Sans"/>
              </a:rPr>
              <a:t>degli</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animali</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campionati</a:t>
            </a:r>
            <a:r>
              <a:rPr lang="en-US" b="1" spc="-1" dirty="0">
                <a:uFill>
                  <a:solidFill>
                    <a:srgbClr val="FFFFFF"/>
                  </a:solidFill>
                </a:uFill>
                <a:latin typeface="Symbola"/>
                <a:ea typeface="DejaVu Sans"/>
              </a:rPr>
              <a:t> </a:t>
            </a:r>
          </a:p>
          <a:p>
            <a:pPr marL="311242" indent="-310916">
              <a:spcBef>
                <a:spcPts val="1200"/>
              </a:spcBef>
              <a:buClr>
                <a:srgbClr val="FFFFFF"/>
              </a:buClr>
              <a:buFont typeface="StarSymbol"/>
              <a:buAutoNum type="arabicPeriod"/>
            </a:pPr>
            <a:r>
              <a:rPr lang="en-US" b="1" spc="-1" dirty="0" err="1">
                <a:uFill>
                  <a:solidFill>
                    <a:srgbClr val="FFFFFF"/>
                  </a:solidFill>
                </a:uFill>
                <a:latin typeface="Symbola"/>
                <a:ea typeface="DejaVu Sans"/>
              </a:rPr>
              <a:t>Mettere</a:t>
            </a:r>
            <a:r>
              <a:rPr lang="en-US" b="1" spc="-1" dirty="0">
                <a:uFill>
                  <a:solidFill>
                    <a:srgbClr val="FFFFFF"/>
                  </a:solidFill>
                </a:uFill>
                <a:latin typeface="Symbola"/>
                <a:ea typeface="DejaVu Sans"/>
              </a:rPr>
              <a:t> a </a:t>
            </a:r>
            <a:r>
              <a:rPr lang="en-US" b="1" spc="-1" dirty="0" err="1">
                <a:uFill>
                  <a:solidFill>
                    <a:srgbClr val="FFFFFF"/>
                  </a:solidFill>
                </a:uFill>
                <a:latin typeface="Symbola"/>
                <a:ea typeface="DejaVu Sans"/>
              </a:rPr>
              <a:t>disposizione</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i</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dati</a:t>
            </a:r>
            <a:r>
              <a:rPr lang="en-US" b="1" spc="-1" dirty="0">
                <a:uFill>
                  <a:solidFill>
                    <a:srgbClr val="FFFFFF"/>
                  </a:solidFill>
                </a:uFill>
                <a:latin typeface="Symbola"/>
                <a:ea typeface="DejaVu Sans"/>
              </a:rPr>
              <a:t> ad ANARE per </a:t>
            </a:r>
            <a:r>
              <a:rPr lang="en-US" b="1" spc="-1" dirty="0" err="1">
                <a:uFill>
                  <a:solidFill>
                    <a:srgbClr val="FFFFFF"/>
                  </a:solidFill>
                </a:uFill>
                <a:latin typeface="Symbola"/>
                <a:ea typeface="DejaVu Sans"/>
              </a:rPr>
              <a:t>i</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programmi</a:t>
            </a:r>
            <a:r>
              <a:rPr lang="en-US" b="1" spc="-1" dirty="0">
                <a:uFill>
                  <a:solidFill>
                    <a:srgbClr val="FFFFFF"/>
                  </a:solidFill>
                </a:uFill>
                <a:latin typeface="Symbola"/>
                <a:ea typeface="DejaVu Sans"/>
              </a:rPr>
              <a:t> di </a:t>
            </a:r>
            <a:r>
              <a:rPr lang="en-US" b="1" spc="-1" dirty="0" err="1">
                <a:uFill>
                  <a:solidFill>
                    <a:srgbClr val="FFFFFF"/>
                  </a:solidFill>
                </a:uFill>
                <a:latin typeface="Symbola"/>
                <a:ea typeface="DejaVu Sans"/>
              </a:rPr>
              <a:t>selezione</a:t>
            </a:r>
            <a:endParaRPr lang="en-US" spc="-1" dirty="0">
              <a:uFill>
                <a:solidFill>
                  <a:srgbClr val="FFFFFF"/>
                </a:solidFill>
              </a:uFill>
              <a:latin typeface="Arial"/>
            </a:endParaRPr>
          </a:p>
          <a:p>
            <a:pPr marL="311242" indent="-310916">
              <a:spcBef>
                <a:spcPts val="1200"/>
              </a:spcBef>
              <a:buClr>
                <a:srgbClr val="FFFFFF"/>
              </a:buClr>
              <a:buFont typeface="StarSymbol"/>
              <a:buAutoNum type="arabicPeriod"/>
            </a:pPr>
            <a:r>
              <a:rPr lang="en-US" b="1" spc="-1" dirty="0" err="1">
                <a:uFill>
                  <a:solidFill>
                    <a:srgbClr val="FFFFFF"/>
                  </a:solidFill>
                </a:uFill>
                <a:latin typeface="Symbola"/>
                <a:ea typeface="DejaVu Sans"/>
              </a:rPr>
              <a:t>Identificare</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geni</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potenzialmente</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utili</a:t>
            </a:r>
            <a:r>
              <a:rPr lang="en-US" b="1" spc="-1" dirty="0">
                <a:uFill>
                  <a:solidFill>
                    <a:srgbClr val="FFFFFF"/>
                  </a:solidFill>
                </a:uFill>
                <a:latin typeface="Symbola"/>
                <a:ea typeface="DejaVu Sans"/>
              </a:rPr>
              <a:t>/</a:t>
            </a:r>
            <a:r>
              <a:rPr lang="en-US" b="1" spc="-1" dirty="0" err="1">
                <a:uFill>
                  <a:solidFill>
                    <a:srgbClr val="FFFFFF"/>
                  </a:solidFill>
                </a:uFill>
                <a:latin typeface="Symbola"/>
                <a:ea typeface="DejaVu Sans"/>
              </a:rPr>
              <a:t>dannosi</a:t>
            </a:r>
            <a:r>
              <a:rPr lang="en-US" b="1" spc="-1" dirty="0">
                <a:uFill>
                  <a:solidFill>
                    <a:srgbClr val="FFFFFF"/>
                  </a:solidFill>
                </a:uFill>
                <a:latin typeface="Symbola"/>
                <a:ea typeface="DejaVu Sans"/>
              </a:rPr>
              <a:t> e/o di </a:t>
            </a:r>
            <a:r>
              <a:rPr lang="en-US" b="1" spc="-1" dirty="0" err="1">
                <a:uFill>
                  <a:solidFill>
                    <a:srgbClr val="FFFFFF"/>
                  </a:solidFill>
                </a:uFill>
                <a:latin typeface="Symbola"/>
                <a:ea typeface="DejaVu Sans"/>
              </a:rPr>
              <a:t>adattamento</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agli</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ambienti</a:t>
            </a:r>
            <a:r>
              <a:rPr lang="en-US" b="1" spc="-1" dirty="0">
                <a:uFill>
                  <a:solidFill>
                    <a:srgbClr val="FFFFFF"/>
                  </a:solidFill>
                </a:uFill>
                <a:latin typeface="Symbola"/>
                <a:ea typeface="DejaVu Sans"/>
              </a:rPr>
              <a:t> alpine</a:t>
            </a:r>
            <a:endParaRPr lang="en-US" spc="-1" dirty="0">
              <a:uFill>
                <a:solidFill>
                  <a:srgbClr val="FFFFFF"/>
                </a:solidFill>
              </a:uFill>
              <a:latin typeface="Arial"/>
            </a:endParaRPr>
          </a:p>
          <a:p>
            <a:pPr marL="311242" indent="-310916">
              <a:spcBef>
                <a:spcPts val="1200"/>
              </a:spcBef>
              <a:buClr>
                <a:srgbClr val="FFFFFF"/>
              </a:buClr>
              <a:buFont typeface="StarSymbol"/>
              <a:buAutoNum type="arabicPeriod"/>
            </a:pPr>
            <a:r>
              <a:rPr lang="en-US" b="1" spc="-1" dirty="0" err="1">
                <a:uFill>
                  <a:solidFill>
                    <a:srgbClr val="FFFFFF"/>
                  </a:solidFill>
                </a:uFill>
                <a:latin typeface="Symbola"/>
                <a:ea typeface="DejaVu Sans"/>
              </a:rPr>
              <a:t>Tracciabilità</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dei</a:t>
            </a:r>
            <a:r>
              <a:rPr lang="en-US" b="1" spc="-1" dirty="0">
                <a:uFill>
                  <a:solidFill>
                    <a:srgbClr val="FFFFFF"/>
                  </a:solidFill>
                </a:uFill>
                <a:latin typeface="Symbola"/>
                <a:ea typeface="DejaVu Sans"/>
              </a:rPr>
              <a:t> </a:t>
            </a:r>
            <a:r>
              <a:rPr lang="en-US" b="1" spc="-1" dirty="0" err="1">
                <a:uFill>
                  <a:solidFill>
                    <a:srgbClr val="FFFFFF"/>
                  </a:solidFill>
                </a:uFill>
                <a:latin typeface="Symbola"/>
                <a:ea typeface="DejaVu Sans"/>
              </a:rPr>
              <a:t>prodotti</a:t>
            </a:r>
            <a:endParaRPr lang="en-US" spc="-1" dirty="0">
              <a:uFill>
                <a:solidFill>
                  <a:srgbClr val="FFFFFF"/>
                </a:solidFill>
              </a:uFill>
              <a:latin typeface="Arial"/>
            </a:endParaRPr>
          </a:p>
          <a:p>
            <a:pPr algn="ctr">
              <a:lnSpc>
                <a:spcPct val="100000"/>
              </a:lnSpc>
              <a:spcBef>
                <a:spcPts val="1200"/>
              </a:spcBef>
            </a:pPr>
            <a:endParaRPr lang="en-US" spc="-1" dirty="0">
              <a:uFill>
                <a:solidFill>
                  <a:srgbClr val="FFFFFF"/>
                </a:solidFill>
              </a:uFill>
              <a:latin typeface="Arial"/>
            </a:endParaRPr>
          </a:p>
          <a:p>
            <a:pPr algn="ctr">
              <a:lnSpc>
                <a:spcPct val="100000"/>
              </a:lnSpc>
              <a:spcBef>
                <a:spcPts val="1200"/>
              </a:spcBef>
            </a:pPr>
            <a:endParaRPr lang="en-US" spc="-1" dirty="0">
              <a:uFill>
                <a:solidFill>
                  <a:srgbClr val="FFFFFF"/>
                </a:solidFill>
              </a:uFill>
              <a:latin typeface="Arial"/>
            </a:endParaRPr>
          </a:p>
        </p:txBody>
      </p:sp>
      <p:sp>
        <p:nvSpPr>
          <p:cNvPr id="188" name="CustomShape 6"/>
          <p:cNvSpPr/>
          <p:nvPr/>
        </p:nvSpPr>
        <p:spPr>
          <a:xfrm>
            <a:off x="7744320" y="5761350"/>
            <a:ext cx="2823005" cy="823649"/>
          </a:xfrm>
          <a:prstGeom prst="rect">
            <a:avLst/>
          </a:prstGeom>
          <a:noFill/>
          <a:ln>
            <a:noFill/>
          </a:ln>
        </p:spPr>
        <p:style>
          <a:lnRef idx="0">
            <a:scrgbClr r="0" g="0" b="0"/>
          </a:lnRef>
          <a:fillRef idx="0">
            <a:scrgbClr r="0" g="0" b="0"/>
          </a:fillRef>
          <a:effectRef idx="0">
            <a:scrgbClr r="0" g="0" b="0"/>
          </a:effectRef>
          <a:fontRef idx="minor"/>
        </p:style>
      </p:sp>
      <p:pic>
        <p:nvPicPr>
          <p:cNvPr id="190" name="Picture 26"/>
          <p:cNvPicPr/>
          <p:nvPr/>
        </p:nvPicPr>
        <p:blipFill>
          <a:blip r:embed="rId3"/>
          <a:srcRect l="16612" r="8955"/>
          <a:stretch/>
        </p:blipFill>
        <p:spPr>
          <a:xfrm>
            <a:off x="4474445" y="2217766"/>
            <a:ext cx="1425546" cy="1469308"/>
          </a:xfrm>
          <a:prstGeom prst="rect">
            <a:avLst/>
          </a:prstGeom>
          <a:ln>
            <a:noFill/>
          </a:ln>
        </p:spPr>
      </p:pic>
      <p:sp>
        <p:nvSpPr>
          <p:cNvPr id="191" name="CustomShape 8"/>
          <p:cNvSpPr/>
          <p:nvPr/>
        </p:nvSpPr>
        <p:spPr>
          <a:xfrm>
            <a:off x="4443747" y="2195559"/>
            <a:ext cx="1492169" cy="1502946"/>
          </a:xfrm>
          <a:prstGeom prst="roundRect">
            <a:avLst>
              <a:gd name="adj" fmla="val 5108"/>
            </a:avLst>
          </a:prstGeom>
          <a:noFill/>
          <a:ln w="76320">
            <a:solidFill>
              <a:srgbClr val="A3CE43"/>
            </a:solidFill>
            <a:round/>
          </a:ln>
        </p:spPr>
        <p:style>
          <a:lnRef idx="0">
            <a:scrgbClr r="0" g="0" b="0"/>
          </a:lnRef>
          <a:fillRef idx="0">
            <a:scrgbClr r="0" g="0" b="0"/>
          </a:fillRef>
          <a:effectRef idx="0">
            <a:scrgbClr r="0" g="0" b="0"/>
          </a:effectRef>
          <a:fontRef idx="minor"/>
        </p:style>
      </p:sp>
      <p:pic>
        <p:nvPicPr>
          <p:cNvPr id="192" name="Picture 151"/>
          <p:cNvPicPr/>
          <p:nvPr/>
        </p:nvPicPr>
        <p:blipFill>
          <a:blip r:embed="rId4"/>
          <a:stretch/>
        </p:blipFill>
        <p:spPr>
          <a:xfrm>
            <a:off x="985043" y="2166982"/>
            <a:ext cx="1469308" cy="1469308"/>
          </a:xfrm>
          <a:prstGeom prst="rect">
            <a:avLst/>
          </a:prstGeom>
          <a:ln w="38160">
            <a:noFill/>
          </a:ln>
        </p:spPr>
      </p:pic>
      <p:sp>
        <p:nvSpPr>
          <p:cNvPr id="193" name="CustomShape 9"/>
          <p:cNvSpPr/>
          <p:nvPr/>
        </p:nvSpPr>
        <p:spPr>
          <a:xfrm>
            <a:off x="962182" y="2126812"/>
            <a:ext cx="1492169" cy="1502946"/>
          </a:xfrm>
          <a:prstGeom prst="roundRect">
            <a:avLst>
              <a:gd name="adj" fmla="val 5108"/>
            </a:avLst>
          </a:prstGeom>
          <a:noFill/>
          <a:ln w="76320">
            <a:solidFill>
              <a:srgbClr val="A3CE43"/>
            </a:solidFill>
            <a:round/>
          </a:ln>
        </p:spPr>
        <p:style>
          <a:lnRef idx="0">
            <a:scrgbClr r="0" g="0" b="0"/>
          </a:lnRef>
          <a:fillRef idx="0">
            <a:scrgbClr r="0" g="0" b="0"/>
          </a:fillRef>
          <a:effectRef idx="0">
            <a:scrgbClr r="0" g="0" b="0"/>
          </a:effectRef>
          <a:fontRef idx="minor"/>
        </p:style>
      </p:sp>
      <p:sp>
        <p:nvSpPr>
          <p:cNvPr id="194" name="CustomShape 10"/>
          <p:cNvSpPr/>
          <p:nvPr/>
        </p:nvSpPr>
        <p:spPr>
          <a:xfrm>
            <a:off x="2890669" y="2662656"/>
            <a:ext cx="877862" cy="584588"/>
          </a:xfrm>
          <a:prstGeom prst="rightArrow">
            <a:avLst>
              <a:gd name="adj1" fmla="val 50000"/>
              <a:gd name="adj2" fmla="val 50000"/>
            </a:avLst>
          </a:prstGeom>
          <a:solidFill>
            <a:srgbClr val="FFFFFF"/>
          </a:solidFill>
          <a:ln w="9360">
            <a:solidFill>
              <a:schemeClr val="tx1"/>
            </a:solidFill>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195" name="CustomShape 11"/>
          <p:cNvSpPr/>
          <p:nvPr/>
        </p:nvSpPr>
        <p:spPr>
          <a:xfrm>
            <a:off x="6479680" y="2677762"/>
            <a:ext cx="877862" cy="584588"/>
          </a:xfrm>
          <a:prstGeom prst="rightArrow">
            <a:avLst>
              <a:gd name="adj1" fmla="val 50000"/>
              <a:gd name="adj2" fmla="val 50000"/>
            </a:avLst>
          </a:prstGeom>
          <a:solidFill>
            <a:srgbClr val="FFFFFF"/>
          </a:solidFill>
          <a:ln w="9360">
            <a:solidFill>
              <a:schemeClr val="tx1"/>
            </a:solidFill>
            <a:round/>
          </a:ln>
          <a:effectLst>
            <a:outerShdw dist="23040" dir="5400000">
              <a:srgbClr val="000000">
                <a:alpha val="35000"/>
              </a:srgbClr>
            </a:outerShdw>
          </a:effectLst>
        </p:spPr>
        <p:style>
          <a:lnRef idx="0">
            <a:scrgbClr r="0" g="0" b="0"/>
          </a:lnRef>
          <a:fillRef idx="0">
            <a:scrgbClr r="0" g="0" b="0"/>
          </a:fillRef>
          <a:effectRef idx="0">
            <a:scrgbClr r="0" g="0" b="0"/>
          </a:effectRef>
          <a:fontRef idx="minor"/>
        </p:style>
      </p:sp>
      <p:sp>
        <p:nvSpPr>
          <p:cNvPr id="196" name="CustomShape 12"/>
          <p:cNvSpPr/>
          <p:nvPr/>
        </p:nvSpPr>
        <p:spPr>
          <a:xfrm>
            <a:off x="2269768" y="41859"/>
            <a:ext cx="7585601" cy="492491"/>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4355" b="1" spc="-1" dirty="0" err="1">
                <a:uFill>
                  <a:solidFill>
                    <a:srgbClr val="FFFFFF"/>
                  </a:solidFill>
                </a:uFill>
                <a:latin typeface="Symbola"/>
                <a:ea typeface="DejaVu Sans"/>
              </a:rPr>
              <a:t>Gli</a:t>
            </a:r>
            <a:r>
              <a:rPr lang="en-US" sz="4355" b="1" spc="-1" dirty="0">
                <a:uFill>
                  <a:solidFill>
                    <a:srgbClr val="FFFFFF"/>
                  </a:solidFill>
                </a:uFill>
                <a:latin typeface="Symbola"/>
                <a:ea typeface="DejaVu Sans"/>
              </a:rPr>
              <a:t> </a:t>
            </a:r>
            <a:r>
              <a:rPr lang="en-US" sz="4355" b="1" spc="-1" dirty="0" err="1">
                <a:uFill>
                  <a:solidFill>
                    <a:srgbClr val="FFFFFF"/>
                  </a:solidFill>
                </a:uFill>
                <a:latin typeface="Symbola"/>
                <a:ea typeface="DejaVu Sans"/>
              </a:rPr>
              <a:t>obiettivi</a:t>
            </a:r>
            <a:endParaRPr lang="en-US" sz="1633" spc="-1" dirty="0">
              <a:uFill>
                <a:solidFill>
                  <a:srgbClr val="FFFFFF"/>
                </a:solidFill>
              </a:uFill>
              <a:latin typeface="Arial"/>
            </a:endParaRPr>
          </a:p>
        </p:txBody>
      </p:sp>
      <p:sp>
        <p:nvSpPr>
          <p:cNvPr id="197" name="Line 13"/>
          <p:cNvSpPr/>
          <p:nvPr/>
        </p:nvSpPr>
        <p:spPr>
          <a:xfrm>
            <a:off x="3132607" y="888042"/>
            <a:ext cx="5889316" cy="327"/>
          </a:xfrm>
          <a:prstGeom prst="line">
            <a:avLst/>
          </a:prstGeom>
          <a:ln w="38160">
            <a:solidFill>
              <a:srgbClr val="FFFFFF"/>
            </a:solidFill>
            <a:round/>
            <a:headEnd type="oval" w="med" len="med"/>
            <a:tailEnd type="oval" w="med" len="med"/>
          </a:ln>
        </p:spPr>
        <p:style>
          <a:lnRef idx="0">
            <a:scrgbClr r="0" g="0" b="0"/>
          </a:lnRef>
          <a:fillRef idx="0">
            <a:scrgbClr r="0" g="0" b="0"/>
          </a:fillRef>
          <a:effectRef idx="0">
            <a:scrgbClr r="0" g="0" b="0"/>
          </a:effectRef>
          <a:fontRef idx="minor"/>
        </p:style>
      </p:sp>
      <p:sp>
        <p:nvSpPr>
          <p:cNvPr id="18" name="CustomShape 3">
            <a:extLst>
              <a:ext uri="{FF2B5EF4-FFF2-40B4-BE49-F238E27FC236}">
                <a16:creationId xmlns:a16="http://schemas.microsoft.com/office/drawing/2014/main" id="{5206281B-BFD1-0046-A14A-596CD141C266}"/>
              </a:ext>
            </a:extLst>
          </p:cNvPr>
          <p:cNvSpPr/>
          <p:nvPr/>
        </p:nvSpPr>
        <p:spPr>
          <a:xfrm>
            <a:off x="3924457" y="3759239"/>
            <a:ext cx="2752142" cy="1248863"/>
          </a:xfrm>
          <a:prstGeom prst="rect">
            <a:avLst/>
          </a:prstGeom>
          <a:noFill/>
          <a:ln>
            <a:noFill/>
          </a:ln>
        </p:spPr>
        <p:style>
          <a:lnRef idx="0">
            <a:scrgbClr r="0" g="0" b="0"/>
          </a:lnRef>
          <a:fillRef idx="0">
            <a:scrgbClr r="0" g="0" b="0"/>
          </a:fillRef>
          <a:effectRef idx="0">
            <a:scrgbClr r="0" g="0" b="0"/>
          </a:effectRef>
          <a:fontRef idx="minor"/>
        </p:style>
        <p:txBody>
          <a:bodyPr lIns="81646" tIns="40823" rIns="81646" bIns="40823"/>
          <a:lstStyle/>
          <a:p>
            <a:pPr algn="ctr">
              <a:lnSpc>
                <a:spcPct val="100000"/>
              </a:lnSpc>
            </a:pPr>
            <a:r>
              <a:rPr lang="en-US" sz="1814" b="1" spc="-1" dirty="0">
                <a:uFill>
                  <a:solidFill>
                    <a:srgbClr val="FFFFFF"/>
                  </a:solidFill>
                </a:uFill>
                <a:latin typeface="Symbola"/>
                <a:ea typeface="DejaVu Sans"/>
              </a:rPr>
              <a:t>DNA</a:t>
            </a:r>
            <a:endParaRPr lang="en-US" sz="1633" spc="-1" dirty="0">
              <a:uFill>
                <a:solidFill>
                  <a:srgbClr val="FFFFFF"/>
                </a:solidFill>
              </a:uFill>
              <a:latin typeface="Arial"/>
            </a:endParaRPr>
          </a:p>
        </p:txBody>
      </p:sp>
      <p:sp>
        <p:nvSpPr>
          <p:cNvPr id="19" name="CustomShape 8">
            <a:extLst>
              <a:ext uri="{FF2B5EF4-FFF2-40B4-BE49-F238E27FC236}">
                <a16:creationId xmlns:a16="http://schemas.microsoft.com/office/drawing/2014/main" id="{00CA2850-DB44-924A-A941-F1D77A3D5B3D}"/>
              </a:ext>
            </a:extLst>
          </p:cNvPr>
          <p:cNvSpPr/>
          <p:nvPr/>
        </p:nvSpPr>
        <p:spPr>
          <a:xfrm>
            <a:off x="7739478" y="1572896"/>
            <a:ext cx="4072057" cy="4545273"/>
          </a:xfrm>
          <a:prstGeom prst="roundRect">
            <a:avLst>
              <a:gd name="adj" fmla="val 5108"/>
            </a:avLst>
          </a:prstGeom>
          <a:noFill/>
          <a:ln w="76320">
            <a:solidFill>
              <a:srgbClr val="A3CE43"/>
            </a:solidFill>
            <a:round/>
          </a:ln>
        </p:spPr>
        <p:style>
          <a:lnRef idx="0">
            <a:scrgbClr r="0" g="0" b="0"/>
          </a:lnRef>
          <a:fillRef idx="0">
            <a:scrgbClr r="0" g="0" b="0"/>
          </a:fillRef>
          <a:effectRef idx="0">
            <a:scrgbClr r="0" g="0" b="0"/>
          </a:effectRef>
          <a:fontRef idx="minor"/>
        </p:style>
      </p:sp>
      <p:sp>
        <p:nvSpPr>
          <p:cNvPr id="21" name="CasellaDiTesto 20">
            <a:extLst>
              <a:ext uri="{FF2B5EF4-FFF2-40B4-BE49-F238E27FC236}">
                <a16:creationId xmlns:a16="http://schemas.microsoft.com/office/drawing/2014/main" id="{F765D27C-07F0-A748-98D8-140FFB5F0277}"/>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pic>
        <p:nvPicPr>
          <p:cNvPr id="22" name="Immagine 21" descr="Immagine che contiene persona, donna, sorridente, posando&#10;&#10;Descrizione generata automaticamente">
            <a:extLst>
              <a:ext uri="{FF2B5EF4-FFF2-40B4-BE49-F238E27FC236}">
                <a16:creationId xmlns:a16="http://schemas.microsoft.com/office/drawing/2014/main" id="{C6FA5ECE-4154-424F-9536-AC56EBC77B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36" y="4512048"/>
            <a:ext cx="685800" cy="743141"/>
          </a:xfrm>
          <a:prstGeom prst="rect">
            <a:avLst/>
          </a:prstGeom>
        </p:spPr>
      </p:pic>
      <p:sp>
        <p:nvSpPr>
          <p:cNvPr id="23" name="CasellaDiTesto 22">
            <a:extLst>
              <a:ext uri="{FF2B5EF4-FFF2-40B4-BE49-F238E27FC236}">
                <a16:creationId xmlns:a16="http://schemas.microsoft.com/office/drawing/2014/main" id="{90280778-E134-F24D-8401-F1B164BDADD2}"/>
              </a:ext>
            </a:extLst>
          </p:cNvPr>
          <p:cNvSpPr txBox="1"/>
          <p:nvPr/>
        </p:nvSpPr>
        <p:spPr>
          <a:xfrm>
            <a:off x="374890" y="5258361"/>
            <a:ext cx="958404" cy="461665"/>
          </a:xfrm>
          <a:prstGeom prst="rect">
            <a:avLst/>
          </a:prstGeom>
          <a:noFill/>
        </p:spPr>
        <p:txBody>
          <a:bodyPr wrap="none" rtlCol="0">
            <a:spAutoFit/>
          </a:bodyPr>
          <a:lstStyle/>
          <a:p>
            <a:pPr algn="ctr"/>
            <a:r>
              <a:rPr lang="it-IT" sz="1200" dirty="0"/>
              <a:t>Heidi </a:t>
            </a:r>
            <a:r>
              <a:rPr lang="it-IT" sz="1200" dirty="0" err="1"/>
              <a:t>Hauffe</a:t>
            </a:r>
            <a:endParaRPr lang="it-IT" sz="1200" dirty="0"/>
          </a:p>
          <a:p>
            <a:pPr algn="ctr"/>
            <a:r>
              <a:rPr lang="it-IT" sz="1200" dirty="0"/>
              <a:t>FEM</a:t>
            </a:r>
          </a:p>
        </p:txBody>
      </p:sp>
      <p:sp>
        <p:nvSpPr>
          <p:cNvPr id="24" name="CasellaDiTesto 23">
            <a:extLst>
              <a:ext uri="{FF2B5EF4-FFF2-40B4-BE49-F238E27FC236}">
                <a16:creationId xmlns:a16="http://schemas.microsoft.com/office/drawing/2014/main" id="{CB70EF72-EDAF-134D-A547-C4E818A7F9FE}"/>
              </a:ext>
            </a:extLst>
          </p:cNvPr>
          <p:cNvSpPr txBox="1"/>
          <p:nvPr/>
        </p:nvSpPr>
        <p:spPr>
          <a:xfrm>
            <a:off x="1401435" y="5269171"/>
            <a:ext cx="1220206" cy="461665"/>
          </a:xfrm>
          <a:prstGeom prst="rect">
            <a:avLst/>
          </a:prstGeom>
          <a:noFill/>
        </p:spPr>
        <p:txBody>
          <a:bodyPr wrap="none" rtlCol="0">
            <a:spAutoFit/>
          </a:bodyPr>
          <a:lstStyle/>
          <a:p>
            <a:pPr algn="ctr"/>
            <a:r>
              <a:rPr lang="it-IT" sz="1200" dirty="0"/>
              <a:t>Matteo </a:t>
            </a:r>
            <a:r>
              <a:rPr lang="it-IT" sz="1200" dirty="0" err="1"/>
              <a:t>Komjanc</a:t>
            </a:r>
            <a:endParaRPr lang="it-IT" sz="1200" dirty="0"/>
          </a:p>
          <a:p>
            <a:pPr algn="ctr"/>
            <a:r>
              <a:rPr lang="it-IT" sz="1200" dirty="0"/>
              <a:t>FEM</a:t>
            </a:r>
          </a:p>
        </p:txBody>
      </p:sp>
      <p:sp>
        <p:nvSpPr>
          <p:cNvPr id="25" name="CasellaDiTesto 24">
            <a:extLst>
              <a:ext uri="{FF2B5EF4-FFF2-40B4-BE49-F238E27FC236}">
                <a16:creationId xmlns:a16="http://schemas.microsoft.com/office/drawing/2014/main" id="{FE098C4A-7845-CE4A-8164-D3CBC8EC68E4}"/>
              </a:ext>
            </a:extLst>
          </p:cNvPr>
          <p:cNvSpPr txBox="1"/>
          <p:nvPr/>
        </p:nvSpPr>
        <p:spPr>
          <a:xfrm>
            <a:off x="2771579" y="5269171"/>
            <a:ext cx="890372" cy="461665"/>
          </a:xfrm>
          <a:prstGeom prst="rect">
            <a:avLst/>
          </a:prstGeom>
          <a:noFill/>
        </p:spPr>
        <p:txBody>
          <a:bodyPr wrap="none" rtlCol="0">
            <a:spAutoFit/>
          </a:bodyPr>
          <a:lstStyle/>
          <a:p>
            <a:pPr algn="ctr"/>
            <a:r>
              <a:rPr lang="it-IT" sz="1200" dirty="0"/>
              <a:t>Erika </a:t>
            </a:r>
            <a:r>
              <a:rPr lang="it-IT" sz="1200" dirty="0" err="1"/>
              <a:t>Partel</a:t>
            </a:r>
            <a:endParaRPr lang="it-IT" sz="1200" dirty="0"/>
          </a:p>
          <a:p>
            <a:pPr algn="ctr"/>
            <a:r>
              <a:rPr lang="it-IT" sz="1200" dirty="0"/>
              <a:t>FEM</a:t>
            </a:r>
          </a:p>
        </p:txBody>
      </p:sp>
      <p:pic>
        <p:nvPicPr>
          <p:cNvPr id="26" name="Immagine 25" descr="Immagine che contiene persona, uomo, cravatta, sorridente&#10;&#10;Descrizione generata automaticamente">
            <a:extLst>
              <a:ext uri="{FF2B5EF4-FFF2-40B4-BE49-F238E27FC236}">
                <a16:creationId xmlns:a16="http://schemas.microsoft.com/office/drawing/2014/main" id="{029BDC16-5A52-954F-82A1-582CE42080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957" y="4499431"/>
            <a:ext cx="593422" cy="773247"/>
          </a:xfrm>
          <a:prstGeom prst="rect">
            <a:avLst/>
          </a:prstGeom>
        </p:spPr>
      </p:pic>
      <p:sp>
        <p:nvSpPr>
          <p:cNvPr id="27" name="CasellaDiTesto 26">
            <a:extLst>
              <a:ext uri="{FF2B5EF4-FFF2-40B4-BE49-F238E27FC236}">
                <a16:creationId xmlns:a16="http://schemas.microsoft.com/office/drawing/2014/main" id="{01A82C96-EBA1-374D-9227-70C626E21E27}"/>
              </a:ext>
            </a:extLst>
          </p:cNvPr>
          <p:cNvSpPr txBox="1"/>
          <p:nvPr/>
        </p:nvSpPr>
        <p:spPr>
          <a:xfrm>
            <a:off x="4068683" y="5246047"/>
            <a:ext cx="1342419" cy="461665"/>
          </a:xfrm>
          <a:prstGeom prst="rect">
            <a:avLst/>
          </a:prstGeom>
          <a:noFill/>
        </p:spPr>
        <p:txBody>
          <a:bodyPr wrap="none" rtlCol="0">
            <a:spAutoFit/>
          </a:bodyPr>
          <a:lstStyle/>
          <a:p>
            <a:pPr algn="ctr"/>
            <a:r>
              <a:rPr lang="it-IT" sz="1200" dirty="0"/>
              <a:t>Niccolò Franceschi</a:t>
            </a:r>
          </a:p>
          <a:p>
            <a:pPr algn="ctr"/>
            <a:r>
              <a:rPr lang="it-IT" sz="1200" dirty="0"/>
              <a:t>UNICATT</a:t>
            </a:r>
          </a:p>
        </p:txBody>
      </p:sp>
      <p:pic>
        <p:nvPicPr>
          <p:cNvPr id="28" name="Immagine 27" descr="Immagine che contiene interni, persona, cane, posando&#10;&#10;Descrizione generata automaticamente">
            <a:extLst>
              <a:ext uri="{FF2B5EF4-FFF2-40B4-BE49-F238E27FC236}">
                <a16:creationId xmlns:a16="http://schemas.microsoft.com/office/drawing/2014/main" id="{1616B712-9FCC-7D47-83F4-DBDC33D547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869184" y="4586906"/>
            <a:ext cx="791229" cy="593422"/>
          </a:xfrm>
          <a:prstGeom prst="rect">
            <a:avLst/>
          </a:prstGeom>
        </p:spPr>
      </p:pic>
      <p:pic>
        <p:nvPicPr>
          <p:cNvPr id="29" name="Immagine 28">
            <a:extLst>
              <a:ext uri="{FF2B5EF4-FFF2-40B4-BE49-F238E27FC236}">
                <a16:creationId xmlns:a16="http://schemas.microsoft.com/office/drawing/2014/main" id="{D533DAE5-D22F-244C-9C15-62D4DB702FE8}"/>
              </a:ext>
            </a:extLst>
          </p:cNvPr>
          <p:cNvPicPr>
            <a:picLocks noChangeAspect="1"/>
          </p:cNvPicPr>
          <p:nvPr/>
        </p:nvPicPr>
        <p:blipFill>
          <a:blip r:embed="rId8"/>
          <a:stretch>
            <a:fillRect/>
          </a:stretch>
        </p:blipFill>
        <p:spPr>
          <a:xfrm rot="5400000">
            <a:off x="4239676" y="4399865"/>
            <a:ext cx="902084" cy="790279"/>
          </a:xfrm>
          <a:prstGeom prst="rect">
            <a:avLst/>
          </a:prstGeom>
        </p:spPr>
      </p:pic>
      <p:pic>
        <p:nvPicPr>
          <p:cNvPr id="3" name="Immagine 2" descr="Immagine che contiene persona&#10;&#10;Descrizione generata automaticamente">
            <a:extLst>
              <a:ext uri="{FF2B5EF4-FFF2-40B4-BE49-F238E27FC236}">
                <a16:creationId xmlns:a16="http://schemas.microsoft.com/office/drawing/2014/main" id="{E7EBFA59-500F-6B40-9528-99B1D53F40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7396" y="4354244"/>
            <a:ext cx="772188" cy="883190"/>
          </a:xfrm>
          <a:prstGeom prst="rect">
            <a:avLst/>
          </a:prstGeom>
        </p:spPr>
      </p:pic>
      <p:sp>
        <p:nvSpPr>
          <p:cNvPr id="34" name="CasellaDiTesto 33">
            <a:extLst>
              <a:ext uri="{FF2B5EF4-FFF2-40B4-BE49-F238E27FC236}">
                <a16:creationId xmlns:a16="http://schemas.microsoft.com/office/drawing/2014/main" id="{D69D0521-824F-194E-94E5-C79DD6F2B8F3}"/>
              </a:ext>
            </a:extLst>
          </p:cNvPr>
          <p:cNvSpPr txBox="1"/>
          <p:nvPr/>
        </p:nvSpPr>
        <p:spPr>
          <a:xfrm>
            <a:off x="5734848" y="5256680"/>
            <a:ext cx="1029449" cy="461665"/>
          </a:xfrm>
          <a:prstGeom prst="rect">
            <a:avLst/>
          </a:prstGeom>
          <a:noFill/>
        </p:spPr>
        <p:txBody>
          <a:bodyPr wrap="none" rtlCol="0">
            <a:spAutoFit/>
          </a:bodyPr>
          <a:lstStyle/>
          <a:p>
            <a:pPr algn="ctr"/>
            <a:r>
              <a:rPr lang="it-IT" sz="1200" dirty="0"/>
              <a:t>Elisa </a:t>
            </a:r>
            <a:r>
              <a:rPr lang="it-IT" sz="1200" dirty="0" err="1"/>
              <a:t>Somenzi</a:t>
            </a:r>
            <a:endParaRPr lang="it-IT" sz="1200" dirty="0"/>
          </a:p>
          <a:p>
            <a:pPr algn="ctr"/>
            <a:r>
              <a:rPr lang="it-IT" sz="1200" dirty="0"/>
              <a:t>UNICATT</a:t>
            </a:r>
          </a:p>
        </p:txBody>
      </p:sp>
    </p:spTree>
    <p:extLst>
      <p:ext uri="{BB962C8B-B14F-4D97-AF65-F5344CB8AC3E}">
        <p14:creationId xmlns:p14="http://schemas.microsoft.com/office/powerpoint/2010/main" val="3406467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12"/>
          <p:cNvSpPr/>
          <p:nvPr/>
        </p:nvSpPr>
        <p:spPr>
          <a:xfrm>
            <a:off x="3117273" y="117281"/>
            <a:ext cx="4787009" cy="894101"/>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b">
            <a:normAutofit fontScale="92500"/>
          </a:bodyPr>
          <a:lstStyle/>
          <a:p>
            <a:pPr>
              <a:lnSpc>
                <a:spcPct val="90000"/>
              </a:lnSpc>
              <a:spcBef>
                <a:spcPct val="0"/>
              </a:spcBef>
              <a:spcAft>
                <a:spcPts val="600"/>
              </a:spcAft>
            </a:pPr>
            <a:r>
              <a:rPr lang="en-US" sz="5000" b="1" spc="-1" dirty="0">
                <a:uFill>
                  <a:solidFill>
                    <a:srgbClr val="FFFFFF"/>
                  </a:solidFill>
                </a:uFill>
                <a:latin typeface="+mj-lt"/>
                <a:ea typeface="+mj-ea"/>
                <a:cs typeface="+mj-cs"/>
              </a:rPr>
              <a:t>Il </a:t>
            </a:r>
            <a:r>
              <a:rPr lang="en-US" sz="5000" b="1" spc="-1" dirty="0" err="1">
                <a:uFill>
                  <a:solidFill>
                    <a:srgbClr val="FFFFFF"/>
                  </a:solidFill>
                </a:uFill>
                <a:latin typeface="+mj-lt"/>
                <a:ea typeface="+mj-ea"/>
                <a:cs typeface="+mj-cs"/>
              </a:rPr>
              <a:t>campionamento</a:t>
            </a:r>
            <a:endParaRPr lang="en-US" sz="5000" b="1" spc="-1" dirty="0">
              <a:uFill>
                <a:solidFill>
                  <a:srgbClr val="FFFFFF"/>
                </a:solidFill>
              </a:uFill>
              <a:latin typeface="+mj-lt"/>
              <a:ea typeface="+mj-ea"/>
              <a:cs typeface="+mj-cs"/>
            </a:endParaRPr>
          </a:p>
        </p:txBody>
      </p:sp>
      <p:sp>
        <p:nvSpPr>
          <p:cNvPr id="20" name="CasellaDiTesto 19">
            <a:extLst>
              <a:ext uri="{FF2B5EF4-FFF2-40B4-BE49-F238E27FC236}">
                <a16:creationId xmlns:a16="http://schemas.microsoft.com/office/drawing/2014/main" id="{20EABCD7-8D87-5D4C-96B2-D045328AE3A0}"/>
              </a:ext>
            </a:extLst>
          </p:cNvPr>
          <p:cNvSpPr txBox="1"/>
          <p:nvPr/>
        </p:nvSpPr>
        <p:spPr>
          <a:xfrm>
            <a:off x="569958" y="2578950"/>
            <a:ext cx="4243589" cy="1475489"/>
          </a:xfrm>
          <a:prstGeom prst="rect">
            <a:avLst/>
          </a:prstGeom>
          <a:ln>
            <a:solidFill>
              <a:srgbClr val="00B050"/>
            </a:solidFill>
          </a:ln>
        </p:spPr>
        <p:txBody>
          <a:bodyPr vert="horz" lIns="91440" tIns="45720" rIns="91440" bIns="45720" rtlCol="0">
            <a:normAutofit/>
          </a:bodyPr>
          <a:lstStyle/>
          <a:p>
            <a:pPr marL="171450" indent="-228600">
              <a:lnSpc>
                <a:spcPct val="90000"/>
              </a:lnSpc>
              <a:spcAft>
                <a:spcPts val="600"/>
              </a:spcAft>
              <a:buClr>
                <a:srgbClr val="D8A915"/>
              </a:buClr>
              <a:buFont typeface="Arial" panose="020B0604020202020204" pitchFamily="34" charset="0"/>
              <a:buChar char="•"/>
              <a:defRPr/>
            </a:pPr>
            <a:r>
              <a:rPr lang="en-US" sz="2200" dirty="0"/>
              <a:t>33 </a:t>
            </a:r>
            <a:r>
              <a:rPr lang="en-US" sz="2200" dirty="0" err="1"/>
              <a:t>aziende</a:t>
            </a:r>
            <a:endParaRPr lang="en-US" sz="2200" dirty="0"/>
          </a:p>
          <a:p>
            <a:pPr marL="171450" indent="-228600">
              <a:lnSpc>
                <a:spcPct val="90000"/>
              </a:lnSpc>
              <a:spcAft>
                <a:spcPts val="600"/>
              </a:spcAft>
              <a:buClr>
                <a:srgbClr val="D8A915"/>
              </a:buClr>
              <a:buFont typeface="Arial" panose="020B0604020202020204" pitchFamily="34" charset="0"/>
              <a:buChar char="•"/>
              <a:defRPr/>
            </a:pPr>
            <a:r>
              <a:rPr lang="en-US" sz="2200" dirty="0"/>
              <a:t>140 </a:t>
            </a:r>
            <a:r>
              <a:rPr lang="en-US" sz="2200" dirty="0" err="1"/>
              <a:t>campioni</a:t>
            </a:r>
            <a:r>
              <a:rPr lang="en-US" sz="2200" dirty="0"/>
              <a:t> di diverse line </a:t>
            </a:r>
            <a:r>
              <a:rPr lang="en-US" sz="2200" dirty="0" err="1"/>
              <a:t>materne</a:t>
            </a:r>
            <a:endParaRPr lang="en-US" sz="2200" dirty="0"/>
          </a:p>
          <a:p>
            <a:pPr marL="171450" indent="-228600">
              <a:lnSpc>
                <a:spcPct val="90000"/>
              </a:lnSpc>
              <a:spcAft>
                <a:spcPts val="600"/>
              </a:spcAft>
              <a:buClr>
                <a:srgbClr val="D8A915"/>
              </a:buClr>
              <a:buFont typeface="Arial" panose="020B0604020202020204" pitchFamily="34" charset="0"/>
              <a:buChar char="•"/>
              <a:defRPr/>
            </a:pPr>
            <a:r>
              <a:rPr lang="en-US" sz="2200" dirty="0"/>
              <a:t>31 </a:t>
            </a:r>
            <a:r>
              <a:rPr lang="en-US" sz="2200" dirty="0" err="1"/>
              <a:t>campioni</a:t>
            </a:r>
            <a:r>
              <a:rPr lang="en-US" sz="2200" dirty="0"/>
              <a:t> del 2000</a:t>
            </a:r>
          </a:p>
        </p:txBody>
      </p:sp>
      <p:sp>
        <p:nvSpPr>
          <p:cNvPr id="188" name="CustomShape 6"/>
          <p:cNvSpPr/>
          <p:nvPr/>
        </p:nvSpPr>
        <p:spPr>
          <a:xfrm>
            <a:off x="7744320" y="5761350"/>
            <a:ext cx="2823005" cy="823649"/>
          </a:xfrm>
          <a:prstGeom prst="rect">
            <a:avLst/>
          </a:prstGeom>
          <a:noFill/>
          <a:ln>
            <a:noFill/>
          </a:ln>
        </p:spPr>
        <p:style>
          <a:lnRef idx="0">
            <a:scrgbClr r="0" g="0" b="0"/>
          </a:lnRef>
          <a:fillRef idx="0">
            <a:scrgbClr r="0" g="0" b="0"/>
          </a:fillRef>
          <a:effectRef idx="0">
            <a:scrgbClr r="0" g="0" b="0"/>
          </a:effectRef>
          <a:fontRef idx="minor"/>
        </p:style>
      </p:sp>
      <p:pic>
        <p:nvPicPr>
          <p:cNvPr id="8" name="Immagine 7">
            <a:extLst>
              <a:ext uri="{FF2B5EF4-FFF2-40B4-BE49-F238E27FC236}">
                <a16:creationId xmlns:a16="http://schemas.microsoft.com/office/drawing/2014/main" id="{AB360DA4-3A9D-CB46-A1C0-DC863A98C2C9}"/>
              </a:ext>
            </a:extLst>
          </p:cNvPr>
          <p:cNvPicPr/>
          <p:nvPr/>
        </p:nvPicPr>
        <p:blipFill>
          <a:blip r:embed="rId2"/>
          <a:stretch/>
        </p:blipFill>
        <p:spPr>
          <a:xfrm>
            <a:off x="5513342" y="1108364"/>
            <a:ext cx="5750403" cy="5168660"/>
          </a:xfrm>
          <a:prstGeom prst="rect">
            <a:avLst/>
          </a:prstGeom>
          <a:ln w="38160">
            <a:solidFill>
              <a:srgbClr val="FFFFFF"/>
            </a:solidFill>
            <a:round/>
          </a:ln>
        </p:spPr>
      </p:pic>
      <p:sp>
        <p:nvSpPr>
          <p:cNvPr id="7" name="CasellaDiTesto 6">
            <a:extLst>
              <a:ext uri="{FF2B5EF4-FFF2-40B4-BE49-F238E27FC236}">
                <a16:creationId xmlns:a16="http://schemas.microsoft.com/office/drawing/2014/main" id="{51F3A6BE-838A-FF4F-A16D-970614A79D8D}"/>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pic>
        <p:nvPicPr>
          <p:cNvPr id="9" name="Immagine 8" descr="Immagine che contiene persona, uomo, cravatta, fotografia&#10;&#10;Descrizione generata automaticamente">
            <a:extLst>
              <a:ext uri="{FF2B5EF4-FFF2-40B4-BE49-F238E27FC236}">
                <a16:creationId xmlns:a16="http://schemas.microsoft.com/office/drawing/2014/main" id="{1498F4F8-F0E4-2049-BCDF-29922A2A3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5" y="1108364"/>
            <a:ext cx="738692" cy="859295"/>
          </a:xfrm>
          <a:prstGeom prst="rect">
            <a:avLst/>
          </a:prstGeom>
        </p:spPr>
      </p:pic>
      <p:sp>
        <p:nvSpPr>
          <p:cNvPr id="10" name="CasellaDiTesto 9">
            <a:extLst>
              <a:ext uri="{FF2B5EF4-FFF2-40B4-BE49-F238E27FC236}">
                <a16:creationId xmlns:a16="http://schemas.microsoft.com/office/drawing/2014/main" id="{1AB27A3D-FCCF-EE40-AC68-4C01EE417CB7}"/>
              </a:ext>
            </a:extLst>
          </p:cNvPr>
          <p:cNvSpPr txBox="1"/>
          <p:nvPr/>
        </p:nvSpPr>
        <p:spPr>
          <a:xfrm>
            <a:off x="625800" y="1878825"/>
            <a:ext cx="1394100" cy="461665"/>
          </a:xfrm>
          <a:prstGeom prst="rect">
            <a:avLst/>
          </a:prstGeom>
          <a:solidFill>
            <a:schemeClr val="bg1"/>
          </a:solidFill>
        </p:spPr>
        <p:txBody>
          <a:bodyPr wrap="none" rtlCol="0">
            <a:spAutoFit/>
          </a:bodyPr>
          <a:lstStyle/>
          <a:p>
            <a:pPr algn="ctr"/>
            <a:r>
              <a:rPr lang="it-IT" sz="1200" dirty="0"/>
              <a:t>Roberto Mantovani</a:t>
            </a:r>
          </a:p>
          <a:p>
            <a:pPr algn="ctr"/>
            <a:r>
              <a:rPr lang="it-IT" sz="1200" dirty="0"/>
              <a:t>UNIPD</a:t>
            </a:r>
          </a:p>
        </p:txBody>
      </p:sp>
      <p:pic>
        <p:nvPicPr>
          <p:cNvPr id="11" name="Immagine 10">
            <a:extLst>
              <a:ext uri="{FF2B5EF4-FFF2-40B4-BE49-F238E27FC236}">
                <a16:creationId xmlns:a16="http://schemas.microsoft.com/office/drawing/2014/main" id="{FB266AEA-D6BD-404E-B8E7-EBB06BD92EFB}"/>
              </a:ext>
            </a:extLst>
          </p:cNvPr>
          <p:cNvPicPr>
            <a:picLocks noChangeAspect="1"/>
          </p:cNvPicPr>
          <p:nvPr/>
        </p:nvPicPr>
        <p:blipFill>
          <a:blip r:embed="rId4"/>
          <a:stretch>
            <a:fillRect/>
          </a:stretch>
        </p:blipFill>
        <p:spPr>
          <a:xfrm>
            <a:off x="2470212" y="1108364"/>
            <a:ext cx="941924" cy="941924"/>
          </a:xfrm>
          <a:prstGeom prst="rect">
            <a:avLst/>
          </a:prstGeom>
        </p:spPr>
      </p:pic>
      <p:sp>
        <p:nvSpPr>
          <p:cNvPr id="13" name="CasellaDiTesto 12">
            <a:extLst>
              <a:ext uri="{FF2B5EF4-FFF2-40B4-BE49-F238E27FC236}">
                <a16:creationId xmlns:a16="http://schemas.microsoft.com/office/drawing/2014/main" id="{FE6A7138-EC7A-DD44-92FC-40427C6C251E}"/>
              </a:ext>
            </a:extLst>
          </p:cNvPr>
          <p:cNvSpPr txBox="1"/>
          <p:nvPr/>
        </p:nvSpPr>
        <p:spPr>
          <a:xfrm>
            <a:off x="2408147" y="1856216"/>
            <a:ext cx="1076257" cy="461665"/>
          </a:xfrm>
          <a:prstGeom prst="rect">
            <a:avLst/>
          </a:prstGeom>
          <a:solidFill>
            <a:schemeClr val="bg1"/>
          </a:solidFill>
        </p:spPr>
        <p:txBody>
          <a:bodyPr wrap="none" rtlCol="0">
            <a:spAutoFit/>
          </a:bodyPr>
          <a:lstStyle/>
          <a:p>
            <a:r>
              <a:rPr lang="it-IT" sz="1200" dirty="0"/>
              <a:t>Enrico </a:t>
            </a:r>
            <a:r>
              <a:rPr lang="it-IT" sz="1200" dirty="0" err="1"/>
              <a:t>Mancin</a:t>
            </a:r>
            <a:endParaRPr lang="it-IT" sz="1200" dirty="0"/>
          </a:p>
          <a:p>
            <a:pPr algn="ctr"/>
            <a:r>
              <a:rPr lang="it-IT" sz="1200" dirty="0"/>
              <a:t>UNIPD</a:t>
            </a:r>
          </a:p>
        </p:txBody>
      </p:sp>
      <p:sp>
        <p:nvSpPr>
          <p:cNvPr id="14" name="CasellaDiTesto 13">
            <a:extLst>
              <a:ext uri="{FF2B5EF4-FFF2-40B4-BE49-F238E27FC236}">
                <a16:creationId xmlns:a16="http://schemas.microsoft.com/office/drawing/2014/main" id="{D293699E-8992-0A48-8AE7-4D24FC85DA8C}"/>
              </a:ext>
            </a:extLst>
          </p:cNvPr>
          <p:cNvSpPr txBox="1"/>
          <p:nvPr/>
        </p:nvSpPr>
        <p:spPr>
          <a:xfrm>
            <a:off x="386585" y="5562975"/>
            <a:ext cx="890372" cy="461665"/>
          </a:xfrm>
          <a:prstGeom prst="rect">
            <a:avLst/>
          </a:prstGeom>
          <a:noFill/>
        </p:spPr>
        <p:txBody>
          <a:bodyPr wrap="none" rtlCol="0">
            <a:spAutoFit/>
          </a:bodyPr>
          <a:lstStyle/>
          <a:p>
            <a:pPr algn="ctr"/>
            <a:r>
              <a:rPr lang="it-IT" sz="1200" dirty="0"/>
              <a:t>Erika </a:t>
            </a:r>
            <a:r>
              <a:rPr lang="it-IT" sz="1200" dirty="0" err="1"/>
              <a:t>Partel</a:t>
            </a:r>
            <a:endParaRPr lang="it-IT" sz="1200" dirty="0"/>
          </a:p>
          <a:p>
            <a:pPr algn="ctr"/>
            <a:r>
              <a:rPr lang="it-IT" sz="1200" dirty="0"/>
              <a:t>FEM</a:t>
            </a:r>
          </a:p>
        </p:txBody>
      </p:sp>
      <p:sp>
        <p:nvSpPr>
          <p:cNvPr id="15" name="CasellaDiTesto 14">
            <a:extLst>
              <a:ext uri="{FF2B5EF4-FFF2-40B4-BE49-F238E27FC236}">
                <a16:creationId xmlns:a16="http://schemas.microsoft.com/office/drawing/2014/main" id="{97F87CD0-3153-4C4B-91A0-3CD8E39E684B}"/>
              </a:ext>
            </a:extLst>
          </p:cNvPr>
          <p:cNvSpPr txBox="1"/>
          <p:nvPr/>
        </p:nvSpPr>
        <p:spPr>
          <a:xfrm>
            <a:off x="1683689" y="5539851"/>
            <a:ext cx="1342419" cy="461665"/>
          </a:xfrm>
          <a:prstGeom prst="rect">
            <a:avLst/>
          </a:prstGeom>
          <a:noFill/>
        </p:spPr>
        <p:txBody>
          <a:bodyPr wrap="none" rtlCol="0">
            <a:spAutoFit/>
          </a:bodyPr>
          <a:lstStyle/>
          <a:p>
            <a:pPr algn="ctr"/>
            <a:r>
              <a:rPr lang="it-IT" sz="1200" dirty="0"/>
              <a:t>Niccolò Franceschi</a:t>
            </a:r>
          </a:p>
          <a:p>
            <a:pPr algn="ctr"/>
            <a:r>
              <a:rPr lang="it-IT" sz="1200" dirty="0"/>
              <a:t>UNICATT</a:t>
            </a:r>
          </a:p>
        </p:txBody>
      </p:sp>
      <p:pic>
        <p:nvPicPr>
          <p:cNvPr id="16" name="Immagine 15" descr="Immagine che contiene interni, persona, cane, posando&#10;&#10;Descrizione generata automaticamente">
            <a:extLst>
              <a:ext uri="{FF2B5EF4-FFF2-40B4-BE49-F238E27FC236}">
                <a16:creationId xmlns:a16="http://schemas.microsoft.com/office/drawing/2014/main" id="{10D8B693-2B35-C54B-BDD8-44C2094AFC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67449" y="4763526"/>
            <a:ext cx="925153" cy="693865"/>
          </a:xfrm>
          <a:prstGeom prst="rect">
            <a:avLst/>
          </a:prstGeom>
        </p:spPr>
      </p:pic>
      <p:pic>
        <p:nvPicPr>
          <p:cNvPr id="17" name="Immagine 16">
            <a:extLst>
              <a:ext uri="{FF2B5EF4-FFF2-40B4-BE49-F238E27FC236}">
                <a16:creationId xmlns:a16="http://schemas.microsoft.com/office/drawing/2014/main" id="{B29882AE-4C00-6F4E-8ACD-2F33B669D162}"/>
              </a:ext>
            </a:extLst>
          </p:cNvPr>
          <p:cNvPicPr>
            <a:picLocks noChangeAspect="1"/>
          </p:cNvPicPr>
          <p:nvPr/>
        </p:nvPicPr>
        <p:blipFill>
          <a:blip r:embed="rId6"/>
          <a:stretch>
            <a:fillRect/>
          </a:stretch>
        </p:blipFill>
        <p:spPr>
          <a:xfrm rot="5400000">
            <a:off x="1854682" y="4693669"/>
            <a:ext cx="902084" cy="790279"/>
          </a:xfrm>
          <a:prstGeom prst="rect">
            <a:avLst/>
          </a:prstGeom>
        </p:spPr>
      </p:pic>
      <p:sp>
        <p:nvSpPr>
          <p:cNvPr id="4" name="CasellaDiTesto 3">
            <a:extLst>
              <a:ext uri="{FF2B5EF4-FFF2-40B4-BE49-F238E27FC236}">
                <a16:creationId xmlns:a16="http://schemas.microsoft.com/office/drawing/2014/main" id="{E48704C6-373F-1644-88AF-BDFF67C0AAAE}"/>
              </a:ext>
            </a:extLst>
          </p:cNvPr>
          <p:cNvSpPr txBox="1"/>
          <p:nvPr/>
        </p:nvSpPr>
        <p:spPr>
          <a:xfrm>
            <a:off x="3447011" y="5532197"/>
            <a:ext cx="1109086" cy="461665"/>
          </a:xfrm>
          <a:prstGeom prst="rect">
            <a:avLst/>
          </a:prstGeom>
          <a:noFill/>
        </p:spPr>
        <p:txBody>
          <a:bodyPr wrap="none" rtlCol="0">
            <a:spAutoFit/>
          </a:bodyPr>
          <a:lstStyle/>
          <a:p>
            <a:pPr algn="ctr"/>
            <a:r>
              <a:rPr lang="it-IT" sz="1200" dirty="0"/>
              <a:t>Dario </a:t>
            </a:r>
            <a:r>
              <a:rPr lang="it-IT" sz="1200" dirty="0" err="1"/>
              <a:t>Tonietto</a:t>
            </a:r>
            <a:r>
              <a:rPr lang="it-IT" sz="1200" dirty="0"/>
              <a:t> </a:t>
            </a:r>
          </a:p>
          <a:p>
            <a:pPr algn="ctr"/>
            <a:r>
              <a:rPr lang="it-IT" sz="1200" dirty="0"/>
              <a:t>UNIRE</a:t>
            </a:r>
          </a:p>
        </p:txBody>
      </p:sp>
    </p:spTree>
    <p:extLst>
      <p:ext uri="{BB962C8B-B14F-4D97-AF65-F5344CB8AC3E}">
        <p14:creationId xmlns:p14="http://schemas.microsoft.com/office/powerpoint/2010/main" val="1413171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12"/>
          <p:cNvSpPr/>
          <p:nvPr/>
        </p:nvSpPr>
        <p:spPr>
          <a:xfrm>
            <a:off x="3766170" y="247707"/>
            <a:ext cx="4368602" cy="772065"/>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b">
            <a:normAutofit lnSpcReduction="10000"/>
          </a:bodyPr>
          <a:lstStyle/>
          <a:p>
            <a:pPr>
              <a:lnSpc>
                <a:spcPct val="90000"/>
              </a:lnSpc>
              <a:spcBef>
                <a:spcPct val="0"/>
              </a:spcBef>
              <a:spcAft>
                <a:spcPts val="600"/>
              </a:spcAft>
            </a:pPr>
            <a:r>
              <a:rPr lang="en-US" sz="5000" b="1" spc="-1" dirty="0">
                <a:uFill>
                  <a:solidFill>
                    <a:srgbClr val="FFFFFF"/>
                  </a:solidFill>
                </a:uFill>
                <a:latin typeface="+mj-lt"/>
                <a:ea typeface="+mj-ea"/>
                <a:cs typeface="+mj-cs"/>
              </a:rPr>
              <a:t>Le </a:t>
            </a:r>
            <a:r>
              <a:rPr lang="en-US" sz="5000" b="1" spc="-1" dirty="0" err="1">
                <a:uFill>
                  <a:solidFill>
                    <a:srgbClr val="FFFFFF"/>
                  </a:solidFill>
                </a:uFill>
                <a:latin typeface="+mj-lt"/>
                <a:ea typeface="+mj-ea"/>
                <a:cs typeface="+mj-cs"/>
              </a:rPr>
              <a:t>altre</a:t>
            </a:r>
            <a:r>
              <a:rPr lang="en-US" sz="5000" b="1" spc="-1" dirty="0">
                <a:uFill>
                  <a:solidFill>
                    <a:srgbClr val="FFFFFF"/>
                  </a:solidFill>
                </a:uFill>
                <a:latin typeface="+mj-lt"/>
                <a:ea typeface="+mj-ea"/>
                <a:cs typeface="+mj-cs"/>
              </a:rPr>
              <a:t> </a:t>
            </a:r>
            <a:r>
              <a:rPr lang="en-US" sz="5000" b="1" spc="-1" dirty="0" err="1">
                <a:uFill>
                  <a:solidFill>
                    <a:srgbClr val="FFFFFF"/>
                  </a:solidFill>
                </a:uFill>
                <a:latin typeface="+mj-lt"/>
                <a:ea typeface="+mj-ea"/>
                <a:cs typeface="+mj-cs"/>
              </a:rPr>
              <a:t>razze</a:t>
            </a:r>
            <a:endParaRPr lang="en-US" sz="5000" spc="-1" dirty="0">
              <a:uFill>
                <a:solidFill>
                  <a:srgbClr val="FFFFFF"/>
                </a:solidFill>
              </a:uFill>
              <a:latin typeface="+mj-lt"/>
              <a:ea typeface="+mj-ea"/>
              <a:cs typeface="+mj-cs"/>
            </a:endParaRPr>
          </a:p>
        </p:txBody>
      </p:sp>
      <p:sp>
        <p:nvSpPr>
          <p:cNvPr id="20" name="CasellaDiTesto 19">
            <a:extLst>
              <a:ext uri="{FF2B5EF4-FFF2-40B4-BE49-F238E27FC236}">
                <a16:creationId xmlns:a16="http://schemas.microsoft.com/office/drawing/2014/main" id="{20EABCD7-8D87-5D4C-96B2-D045328AE3A0}"/>
              </a:ext>
            </a:extLst>
          </p:cNvPr>
          <p:cNvSpPr txBox="1"/>
          <p:nvPr/>
        </p:nvSpPr>
        <p:spPr>
          <a:xfrm>
            <a:off x="362988" y="1019772"/>
            <a:ext cx="4984865" cy="1155392"/>
          </a:xfrm>
          <a:prstGeom prst="rect">
            <a:avLst/>
          </a:prstGeom>
        </p:spPr>
        <p:txBody>
          <a:bodyPr vert="horz" lIns="91440" tIns="45720" rIns="91440" bIns="45720" rtlCol="0">
            <a:normAutofit/>
          </a:bodyPr>
          <a:lstStyle/>
          <a:p>
            <a:pPr marL="171450" indent="-228600">
              <a:lnSpc>
                <a:spcPct val="90000"/>
              </a:lnSpc>
              <a:spcAft>
                <a:spcPts val="600"/>
              </a:spcAft>
              <a:buClr>
                <a:srgbClr val="D8A915"/>
              </a:buClr>
              <a:buFont typeface="Arial" panose="020B0604020202020204" pitchFamily="34" charset="0"/>
              <a:buChar char="•"/>
              <a:defRPr/>
            </a:pPr>
            <a:r>
              <a:rPr lang="en-US" sz="2400" dirty="0"/>
              <a:t>14 </a:t>
            </a:r>
            <a:r>
              <a:rPr lang="en-US" sz="2400" dirty="0" err="1"/>
              <a:t>razze</a:t>
            </a:r>
            <a:r>
              <a:rPr lang="en-US" sz="2400" dirty="0"/>
              <a:t> </a:t>
            </a:r>
            <a:r>
              <a:rPr lang="en-US" sz="2400" dirty="0" err="1"/>
              <a:t>europee</a:t>
            </a:r>
            <a:r>
              <a:rPr lang="en-US" sz="2400" dirty="0"/>
              <a:t> da Italia, Francia, </a:t>
            </a:r>
            <a:r>
              <a:rPr lang="en-US" sz="2400" dirty="0" err="1"/>
              <a:t>Svizzera</a:t>
            </a:r>
            <a:r>
              <a:rPr lang="en-US" sz="2400" dirty="0"/>
              <a:t>, Austria, UK, </a:t>
            </a:r>
            <a:r>
              <a:rPr lang="en-US" sz="2400" dirty="0" err="1"/>
              <a:t>Olanda</a:t>
            </a:r>
            <a:r>
              <a:rPr lang="en-US" sz="2400" dirty="0"/>
              <a:t>, Bulgaria e </a:t>
            </a:r>
            <a:r>
              <a:rPr lang="en-US" sz="2400" dirty="0" err="1"/>
              <a:t>Ungheria</a:t>
            </a:r>
            <a:endParaRPr lang="en-US" sz="2400" dirty="0"/>
          </a:p>
          <a:p>
            <a:pPr marL="171450" indent="-228600">
              <a:lnSpc>
                <a:spcPct val="90000"/>
              </a:lnSpc>
              <a:spcAft>
                <a:spcPts val="600"/>
              </a:spcAft>
              <a:buClr>
                <a:srgbClr val="D8A915"/>
              </a:buClr>
              <a:buFont typeface="Arial" panose="020B0604020202020204" pitchFamily="34" charset="0"/>
              <a:buChar char="•"/>
              <a:defRPr/>
            </a:pPr>
            <a:endParaRPr lang="en-US" sz="2400" dirty="0"/>
          </a:p>
        </p:txBody>
      </p:sp>
      <p:sp>
        <p:nvSpPr>
          <p:cNvPr id="188" name="CustomShape 6"/>
          <p:cNvSpPr/>
          <p:nvPr/>
        </p:nvSpPr>
        <p:spPr>
          <a:xfrm>
            <a:off x="7744320" y="5761350"/>
            <a:ext cx="2823005" cy="823649"/>
          </a:xfrm>
          <a:prstGeom prst="rect">
            <a:avLst/>
          </a:prstGeom>
          <a:noFill/>
          <a:ln>
            <a:noFill/>
          </a:ln>
        </p:spPr>
        <p:style>
          <a:lnRef idx="0">
            <a:scrgbClr r="0" g="0" b="0"/>
          </a:lnRef>
          <a:fillRef idx="0">
            <a:scrgbClr r="0" g="0" b="0"/>
          </a:fillRef>
          <a:effectRef idx="0">
            <a:scrgbClr r="0" g="0" b="0"/>
          </a:effectRef>
          <a:fontRef idx="minor"/>
        </p:style>
      </p:sp>
      <p:pic>
        <p:nvPicPr>
          <p:cNvPr id="2" name="Immagine 1">
            <a:extLst>
              <a:ext uri="{FF2B5EF4-FFF2-40B4-BE49-F238E27FC236}">
                <a16:creationId xmlns:a16="http://schemas.microsoft.com/office/drawing/2014/main" id="{BFC8AA60-01B2-6D4F-922C-18510C521BDB}"/>
              </a:ext>
            </a:extLst>
          </p:cNvPr>
          <p:cNvPicPr>
            <a:picLocks noChangeAspect="1"/>
          </p:cNvPicPr>
          <p:nvPr/>
        </p:nvPicPr>
        <p:blipFill>
          <a:blip r:embed="rId2"/>
          <a:stretch>
            <a:fillRect/>
          </a:stretch>
        </p:blipFill>
        <p:spPr>
          <a:xfrm>
            <a:off x="6096000" y="1120678"/>
            <a:ext cx="5642171" cy="4853132"/>
          </a:xfrm>
          <a:prstGeom prst="rect">
            <a:avLst/>
          </a:prstGeom>
        </p:spPr>
      </p:pic>
      <p:pic>
        <p:nvPicPr>
          <p:cNvPr id="3" name="Immagine 2">
            <a:extLst>
              <a:ext uri="{FF2B5EF4-FFF2-40B4-BE49-F238E27FC236}">
                <a16:creationId xmlns:a16="http://schemas.microsoft.com/office/drawing/2014/main" id="{B80A0DF9-05AA-8343-800A-67A142EFD91D}"/>
              </a:ext>
            </a:extLst>
          </p:cNvPr>
          <p:cNvPicPr>
            <a:picLocks noChangeAspect="1"/>
          </p:cNvPicPr>
          <p:nvPr/>
        </p:nvPicPr>
        <p:blipFill>
          <a:blip r:embed="rId3"/>
          <a:stretch>
            <a:fillRect/>
          </a:stretch>
        </p:blipFill>
        <p:spPr>
          <a:xfrm>
            <a:off x="574742" y="1791837"/>
            <a:ext cx="4678740" cy="4734219"/>
          </a:xfrm>
          <a:prstGeom prst="rect">
            <a:avLst/>
          </a:prstGeom>
        </p:spPr>
      </p:pic>
      <p:sp>
        <p:nvSpPr>
          <p:cNvPr id="4" name="Rettangolo 3">
            <a:extLst>
              <a:ext uri="{FF2B5EF4-FFF2-40B4-BE49-F238E27FC236}">
                <a16:creationId xmlns:a16="http://schemas.microsoft.com/office/drawing/2014/main" id="{31CD5A39-F2BA-DF43-AD15-5AFB2A34DFC5}"/>
              </a:ext>
            </a:extLst>
          </p:cNvPr>
          <p:cNvSpPr/>
          <p:nvPr/>
        </p:nvSpPr>
        <p:spPr>
          <a:xfrm>
            <a:off x="4210526" y="6074716"/>
            <a:ext cx="2511650" cy="341632"/>
          </a:xfrm>
          <a:prstGeom prst="rect">
            <a:avLst/>
          </a:prstGeom>
        </p:spPr>
        <p:txBody>
          <a:bodyPr wrap="none">
            <a:spAutoFit/>
          </a:bodyPr>
          <a:lstStyle/>
          <a:p>
            <a:pPr marL="171450" indent="-228600">
              <a:lnSpc>
                <a:spcPct val="90000"/>
              </a:lnSpc>
              <a:spcAft>
                <a:spcPts val="600"/>
              </a:spcAft>
              <a:buClr>
                <a:srgbClr val="D8A915"/>
              </a:buClr>
              <a:buFont typeface="Arial" panose="020B0604020202020204" pitchFamily="34" charset="0"/>
              <a:buChar char="•"/>
              <a:defRPr/>
            </a:pPr>
            <a:r>
              <a:rPr lang="en-US" dirty="0"/>
              <a:t>613 </a:t>
            </a:r>
            <a:r>
              <a:rPr lang="en-US" dirty="0" err="1"/>
              <a:t>campioni</a:t>
            </a:r>
            <a:r>
              <a:rPr lang="en-US" dirty="0"/>
              <a:t> in </a:t>
            </a:r>
            <a:r>
              <a:rPr lang="en-US" dirty="0" err="1"/>
              <a:t>totale</a:t>
            </a:r>
            <a:endParaRPr lang="en-US" dirty="0"/>
          </a:p>
        </p:txBody>
      </p:sp>
      <p:pic>
        <p:nvPicPr>
          <p:cNvPr id="5" name="Immagine 4">
            <a:extLst>
              <a:ext uri="{FF2B5EF4-FFF2-40B4-BE49-F238E27FC236}">
                <a16:creationId xmlns:a16="http://schemas.microsoft.com/office/drawing/2014/main" id="{0C3013FA-16AD-6649-BABB-8755694F8242}"/>
              </a:ext>
            </a:extLst>
          </p:cNvPr>
          <p:cNvPicPr>
            <a:picLocks noChangeAspect="1"/>
          </p:cNvPicPr>
          <p:nvPr/>
        </p:nvPicPr>
        <p:blipFill>
          <a:blip r:embed="rId4"/>
          <a:stretch>
            <a:fillRect/>
          </a:stretch>
        </p:blipFill>
        <p:spPr>
          <a:xfrm>
            <a:off x="1502884" y="3864695"/>
            <a:ext cx="455229" cy="455229"/>
          </a:xfrm>
          <a:prstGeom prst="rect">
            <a:avLst/>
          </a:prstGeom>
        </p:spPr>
      </p:pic>
      <p:pic>
        <p:nvPicPr>
          <p:cNvPr id="18" name="Immagine 17">
            <a:extLst>
              <a:ext uri="{FF2B5EF4-FFF2-40B4-BE49-F238E27FC236}">
                <a16:creationId xmlns:a16="http://schemas.microsoft.com/office/drawing/2014/main" id="{C5A7D958-8E0B-924F-9CFC-7658BCEF3BB5}"/>
              </a:ext>
            </a:extLst>
          </p:cNvPr>
          <p:cNvPicPr>
            <a:picLocks noChangeAspect="1"/>
          </p:cNvPicPr>
          <p:nvPr/>
        </p:nvPicPr>
        <p:blipFill>
          <a:blip r:embed="rId4"/>
          <a:stretch>
            <a:fillRect/>
          </a:stretch>
        </p:blipFill>
        <p:spPr>
          <a:xfrm>
            <a:off x="2038768" y="3931331"/>
            <a:ext cx="455229" cy="455229"/>
          </a:xfrm>
          <a:prstGeom prst="rect">
            <a:avLst/>
          </a:prstGeom>
        </p:spPr>
      </p:pic>
      <p:pic>
        <p:nvPicPr>
          <p:cNvPr id="19" name="Immagine 18">
            <a:extLst>
              <a:ext uri="{FF2B5EF4-FFF2-40B4-BE49-F238E27FC236}">
                <a16:creationId xmlns:a16="http://schemas.microsoft.com/office/drawing/2014/main" id="{00E375C8-57D6-BC4E-B487-909E0834F6E6}"/>
              </a:ext>
            </a:extLst>
          </p:cNvPr>
          <p:cNvPicPr>
            <a:picLocks noChangeAspect="1"/>
          </p:cNvPicPr>
          <p:nvPr/>
        </p:nvPicPr>
        <p:blipFill>
          <a:blip r:embed="rId4"/>
          <a:stretch>
            <a:fillRect/>
          </a:stretch>
        </p:blipFill>
        <p:spPr>
          <a:xfrm>
            <a:off x="2294269" y="4610868"/>
            <a:ext cx="455229" cy="455229"/>
          </a:xfrm>
          <a:prstGeom prst="rect">
            <a:avLst/>
          </a:prstGeom>
        </p:spPr>
      </p:pic>
      <p:pic>
        <p:nvPicPr>
          <p:cNvPr id="22" name="Immagine 21">
            <a:extLst>
              <a:ext uri="{FF2B5EF4-FFF2-40B4-BE49-F238E27FC236}">
                <a16:creationId xmlns:a16="http://schemas.microsoft.com/office/drawing/2014/main" id="{71D5A94A-6059-914B-BE6D-A0AE82290E11}"/>
              </a:ext>
            </a:extLst>
          </p:cNvPr>
          <p:cNvPicPr>
            <a:picLocks noChangeAspect="1"/>
          </p:cNvPicPr>
          <p:nvPr/>
        </p:nvPicPr>
        <p:blipFill>
          <a:blip r:embed="rId4"/>
          <a:stretch>
            <a:fillRect/>
          </a:stretch>
        </p:blipFill>
        <p:spPr>
          <a:xfrm>
            <a:off x="1947903" y="4832543"/>
            <a:ext cx="455229" cy="455229"/>
          </a:xfrm>
          <a:prstGeom prst="rect">
            <a:avLst/>
          </a:prstGeom>
        </p:spPr>
      </p:pic>
      <p:pic>
        <p:nvPicPr>
          <p:cNvPr id="23" name="Immagine 22">
            <a:extLst>
              <a:ext uri="{FF2B5EF4-FFF2-40B4-BE49-F238E27FC236}">
                <a16:creationId xmlns:a16="http://schemas.microsoft.com/office/drawing/2014/main" id="{D3AA993B-3D16-9943-9EF3-12E8A9F32765}"/>
              </a:ext>
            </a:extLst>
          </p:cNvPr>
          <p:cNvPicPr>
            <a:picLocks noChangeAspect="1"/>
          </p:cNvPicPr>
          <p:nvPr/>
        </p:nvPicPr>
        <p:blipFill>
          <a:blip r:embed="rId4"/>
          <a:stretch>
            <a:fillRect/>
          </a:stretch>
        </p:blipFill>
        <p:spPr>
          <a:xfrm>
            <a:off x="2626780" y="5123491"/>
            <a:ext cx="455229" cy="455229"/>
          </a:xfrm>
          <a:prstGeom prst="rect">
            <a:avLst/>
          </a:prstGeom>
        </p:spPr>
      </p:pic>
      <p:pic>
        <p:nvPicPr>
          <p:cNvPr id="24" name="Immagine 23">
            <a:extLst>
              <a:ext uri="{FF2B5EF4-FFF2-40B4-BE49-F238E27FC236}">
                <a16:creationId xmlns:a16="http://schemas.microsoft.com/office/drawing/2014/main" id="{F31A0CB3-C3F3-D041-B028-815323F6196A}"/>
              </a:ext>
            </a:extLst>
          </p:cNvPr>
          <p:cNvPicPr>
            <a:picLocks noChangeAspect="1"/>
          </p:cNvPicPr>
          <p:nvPr/>
        </p:nvPicPr>
        <p:blipFill>
          <a:blip r:embed="rId4"/>
          <a:stretch>
            <a:fillRect/>
          </a:stretch>
        </p:blipFill>
        <p:spPr>
          <a:xfrm>
            <a:off x="2779180" y="4486177"/>
            <a:ext cx="455229" cy="455229"/>
          </a:xfrm>
          <a:prstGeom prst="rect">
            <a:avLst/>
          </a:prstGeom>
        </p:spPr>
      </p:pic>
      <p:pic>
        <p:nvPicPr>
          <p:cNvPr id="25" name="Immagine 24">
            <a:extLst>
              <a:ext uri="{FF2B5EF4-FFF2-40B4-BE49-F238E27FC236}">
                <a16:creationId xmlns:a16="http://schemas.microsoft.com/office/drawing/2014/main" id="{6C349082-B890-6849-BB79-45DCD54668A2}"/>
              </a:ext>
            </a:extLst>
          </p:cNvPr>
          <p:cNvPicPr>
            <a:picLocks noChangeAspect="1"/>
          </p:cNvPicPr>
          <p:nvPr/>
        </p:nvPicPr>
        <p:blipFill>
          <a:blip r:embed="rId4"/>
          <a:stretch>
            <a:fillRect/>
          </a:stretch>
        </p:blipFill>
        <p:spPr>
          <a:xfrm>
            <a:off x="3180962" y="4555450"/>
            <a:ext cx="455229" cy="455229"/>
          </a:xfrm>
          <a:prstGeom prst="rect">
            <a:avLst/>
          </a:prstGeom>
        </p:spPr>
      </p:pic>
      <p:pic>
        <p:nvPicPr>
          <p:cNvPr id="26" name="Immagine 25">
            <a:extLst>
              <a:ext uri="{FF2B5EF4-FFF2-40B4-BE49-F238E27FC236}">
                <a16:creationId xmlns:a16="http://schemas.microsoft.com/office/drawing/2014/main" id="{2D3B27DB-AAB6-E543-8BEE-33C3878AD53A}"/>
              </a:ext>
            </a:extLst>
          </p:cNvPr>
          <p:cNvPicPr>
            <a:picLocks noChangeAspect="1"/>
          </p:cNvPicPr>
          <p:nvPr/>
        </p:nvPicPr>
        <p:blipFill>
          <a:blip r:embed="rId4"/>
          <a:stretch>
            <a:fillRect/>
          </a:stretch>
        </p:blipFill>
        <p:spPr>
          <a:xfrm>
            <a:off x="3665876" y="5040364"/>
            <a:ext cx="455229" cy="455229"/>
          </a:xfrm>
          <a:prstGeom prst="rect">
            <a:avLst/>
          </a:prstGeom>
        </p:spPr>
      </p:pic>
      <p:sp>
        <p:nvSpPr>
          <p:cNvPr id="27" name="CasellaDiTesto 26">
            <a:extLst>
              <a:ext uri="{FF2B5EF4-FFF2-40B4-BE49-F238E27FC236}">
                <a16:creationId xmlns:a16="http://schemas.microsoft.com/office/drawing/2014/main" id="{B1D6632A-F787-FB43-BE6B-4AEF389791D6}"/>
              </a:ext>
            </a:extLst>
          </p:cNvPr>
          <p:cNvSpPr txBox="1"/>
          <p:nvPr/>
        </p:nvSpPr>
        <p:spPr>
          <a:xfrm>
            <a:off x="7334236" y="6028559"/>
            <a:ext cx="4866378" cy="830997"/>
          </a:xfrm>
          <a:prstGeom prst="rect">
            <a:avLst/>
          </a:prstGeom>
          <a:solidFill>
            <a:schemeClr val="bg1"/>
          </a:solidFill>
        </p:spPr>
        <p:txBody>
          <a:bodyPr wrap="square" rtlCol="0">
            <a:spAutoFit/>
          </a:bodyPr>
          <a:lstStyle/>
          <a:p>
            <a:r>
              <a:rPr lang="en-GB" sz="1200" dirty="0"/>
              <a:t>*﻿Barbato, M., Hailer, F., Upadhyay, M., Del </a:t>
            </a:r>
            <a:r>
              <a:rPr lang="en-GB" sz="1200" dirty="0" err="1"/>
              <a:t>Corvo</a:t>
            </a:r>
            <a:r>
              <a:rPr lang="en-GB" sz="1200" dirty="0"/>
              <a:t>, M., </a:t>
            </a:r>
            <a:r>
              <a:rPr lang="en-GB" sz="1200" dirty="0" err="1"/>
              <a:t>Colli</a:t>
            </a:r>
            <a:r>
              <a:rPr lang="en-GB" sz="1200" dirty="0"/>
              <a:t>, L., </a:t>
            </a:r>
            <a:r>
              <a:rPr lang="en-GB" sz="1200" dirty="0" err="1"/>
              <a:t>Negrini</a:t>
            </a:r>
            <a:r>
              <a:rPr lang="en-GB" sz="1200" dirty="0"/>
              <a:t>, R., … </a:t>
            </a:r>
            <a:r>
              <a:rPr lang="en-GB" sz="1200" dirty="0" err="1"/>
              <a:t>Ajmone</a:t>
            </a:r>
            <a:r>
              <a:rPr lang="en-GB" sz="1200" dirty="0"/>
              <a:t>-Marsan, P. (2020). Adaptive introgression from indicine cattle into white cattle breeds from Central Italy. Scientific Reports, 10(1), 1–11. doi:10.1038/s41598-020-57880-4</a:t>
            </a:r>
          </a:p>
        </p:txBody>
      </p:sp>
      <p:sp>
        <p:nvSpPr>
          <p:cNvPr id="21" name="CasellaDiTesto 20">
            <a:extLst>
              <a:ext uri="{FF2B5EF4-FFF2-40B4-BE49-F238E27FC236}">
                <a16:creationId xmlns:a16="http://schemas.microsoft.com/office/drawing/2014/main" id="{FA1CDACB-2AA5-D94C-A235-B1619B2E9C1E}"/>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2168052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6FC2B137-EBAE-554F-8EC0-572D04BABF2A}"/>
              </a:ext>
            </a:extLst>
          </p:cNvPr>
          <p:cNvSpPr>
            <a:spLocks noChangeArrowheads="1"/>
          </p:cNvSpPr>
          <p:nvPr/>
        </p:nvSpPr>
        <p:spPr bwMode="auto">
          <a:xfrm>
            <a:off x="1357745" y="949037"/>
            <a:ext cx="9296400" cy="5521036"/>
          </a:xfrm>
          <a:prstGeom prst="rect">
            <a:avLst/>
          </a:prstGeom>
          <a:solidFill>
            <a:schemeClr val="tx1"/>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it-IT">
              <a:solidFill>
                <a:schemeClr val="lt1"/>
              </a:solidFill>
            </a:endParaRPr>
          </a:p>
        </p:txBody>
      </p:sp>
      <p:sp>
        <p:nvSpPr>
          <p:cNvPr id="12290" name="CasellaDiTesto 7">
            <a:extLst>
              <a:ext uri="{FF2B5EF4-FFF2-40B4-BE49-F238E27FC236}">
                <a16:creationId xmlns:a16="http://schemas.microsoft.com/office/drawing/2014/main" id="{8B773ED6-1CAE-E54A-9067-EB81D4D5B16B}"/>
              </a:ext>
            </a:extLst>
          </p:cNvPr>
          <p:cNvSpPr txBox="1">
            <a:spLocks noChangeArrowheads="1"/>
          </p:cNvSpPr>
          <p:nvPr/>
        </p:nvSpPr>
        <p:spPr bwMode="auto">
          <a:xfrm>
            <a:off x="2500745" y="3060123"/>
            <a:ext cx="1512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solidFill>
                  <a:srgbClr val="FFFFFF"/>
                </a:solidFill>
                <a:latin typeface="Calibri" panose="020F0502020204030204" pitchFamily="34" charset="0"/>
              </a:rPr>
              <a:t>IMMAGINE</a:t>
            </a:r>
          </a:p>
        </p:txBody>
      </p:sp>
      <p:sp>
        <p:nvSpPr>
          <p:cNvPr id="12291" name="CasellaDiTesto 9">
            <a:extLst>
              <a:ext uri="{FF2B5EF4-FFF2-40B4-BE49-F238E27FC236}">
                <a16:creationId xmlns:a16="http://schemas.microsoft.com/office/drawing/2014/main" id="{CD09B0F7-6C59-BC44-A615-1E089D789357}"/>
              </a:ext>
            </a:extLst>
          </p:cNvPr>
          <p:cNvSpPr txBox="1">
            <a:spLocks noChangeArrowheads="1"/>
          </p:cNvSpPr>
          <p:nvPr/>
        </p:nvSpPr>
        <p:spPr bwMode="auto">
          <a:xfrm>
            <a:off x="2500745" y="4798436"/>
            <a:ext cx="1512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sz="1800">
                <a:solidFill>
                  <a:srgbClr val="FFFFFF"/>
                </a:solidFill>
                <a:latin typeface="Calibri" panose="020F0502020204030204" pitchFamily="34" charset="0"/>
              </a:rPr>
              <a:t>IMMAGINE</a:t>
            </a:r>
          </a:p>
        </p:txBody>
      </p:sp>
      <p:sp>
        <p:nvSpPr>
          <p:cNvPr id="12292" name="Rectangle 3">
            <a:extLst>
              <a:ext uri="{FF2B5EF4-FFF2-40B4-BE49-F238E27FC236}">
                <a16:creationId xmlns:a16="http://schemas.microsoft.com/office/drawing/2014/main" id="{9B9636DB-4851-D24B-B3B7-CA58FF82BE83}"/>
              </a:ext>
            </a:extLst>
          </p:cNvPr>
          <p:cNvSpPr txBox="1">
            <a:spLocks noChangeArrowheads="1"/>
          </p:cNvSpPr>
          <p:nvPr/>
        </p:nvSpPr>
        <p:spPr bwMode="auto">
          <a:xfrm>
            <a:off x="1738745" y="1745674"/>
            <a:ext cx="830580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ts val="3500"/>
              </a:lnSpc>
              <a:spcBef>
                <a:spcPct val="5000"/>
              </a:spcBef>
            </a:pPr>
            <a:endParaRPr lang="it-IT" altLang="it-IT" sz="2800" b="1">
              <a:solidFill>
                <a:srgbClr val="000000"/>
              </a:solidFill>
              <a:latin typeface="Calibri" panose="020F0502020204030204" pitchFamily="34" charset="0"/>
            </a:endParaRPr>
          </a:p>
        </p:txBody>
      </p:sp>
      <p:sp>
        <p:nvSpPr>
          <p:cNvPr id="3" name="Rettangolo 2">
            <a:extLst>
              <a:ext uri="{FF2B5EF4-FFF2-40B4-BE49-F238E27FC236}">
                <a16:creationId xmlns:a16="http://schemas.microsoft.com/office/drawing/2014/main" id="{C351298D-FBD7-0D4C-BAB6-077113194152}"/>
              </a:ext>
            </a:extLst>
          </p:cNvPr>
          <p:cNvSpPr/>
          <p:nvPr/>
        </p:nvSpPr>
        <p:spPr>
          <a:xfrm>
            <a:off x="4053796" y="171226"/>
            <a:ext cx="1723549" cy="707886"/>
          </a:xfrm>
          <a:prstGeom prst="rect">
            <a:avLst/>
          </a:prstGeom>
        </p:spPr>
        <p:txBody>
          <a:bodyPr wrap="none">
            <a:spAutoFit/>
          </a:bodyPr>
          <a:lstStyle/>
          <a:p>
            <a:pPr>
              <a:defRPr/>
            </a:pPr>
            <a:r>
              <a:rPr lang="it-IT" altLang="ja-JP" sz="4000" b="1" dirty="0">
                <a:effectLst>
                  <a:outerShdw blurRad="38100" dist="38100" dir="2700000" algn="tl">
                    <a:srgbClr val="DDDDDD"/>
                  </a:outerShdw>
                </a:effectLst>
                <a:latin typeface="Arial" charset="0"/>
                <a:ea typeface="ＭＳ Ｐゴシック" charset="0"/>
              </a:rPr>
              <a:t>Il DNA</a:t>
            </a:r>
            <a:endParaRPr lang="en-US" sz="4000" b="1" dirty="0">
              <a:latin typeface="Arial" charset="0"/>
              <a:ea typeface="ＭＳ Ｐゴシック" charset="0"/>
            </a:endParaRPr>
          </a:p>
        </p:txBody>
      </p:sp>
      <p:pic>
        <p:nvPicPr>
          <p:cNvPr id="12294" name="Immagine 1">
            <a:extLst>
              <a:ext uri="{FF2B5EF4-FFF2-40B4-BE49-F238E27FC236}">
                <a16:creationId xmlns:a16="http://schemas.microsoft.com/office/drawing/2014/main" id="{2FB85AD6-4674-A74E-9342-6622E73E29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9709" y="949037"/>
            <a:ext cx="5521036" cy="552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CasellaDiTesto 3">
            <a:extLst>
              <a:ext uri="{FF2B5EF4-FFF2-40B4-BE49-F238E27FC236}">
                <a16:creationId xmlns:a16="http://schemas.microsoft.com/office/drawing/2014/main" id="{F35C5415-04BA-D345-ADC2-30EC1674DB4F}"/>
              </a:ext>
            </a:extLst>
          </p:cNvPr>
          <p:cNvSpPr txBox="1">
            <a:spLocks noChangeArrowheads="1"/>
          </p:cNvSpPr>
          <p:nvPr/>
        </p:nvSpPr>
        <p:spPr bwMode="auto">
          <a:xfrm>
            <a:off x="6234545" y="3498274"/>
            <a:ext cx="290353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3200" b="1">
                <a:solidFill>
                  <a:srgbClr val="FFFF00"/>
                </a:solidFill>
              </a:rPr>
              <a:t>A = ADENINA</a:t>
            </a:r>
          </a:p>
          <a:p>
            <a:pPr eaLnBrk="1" hangingPunct="1"/>
            <a:r>
              <a:rPr lang="it-IT" altLang="it-IT" sz="3200" b="1">
                <a:solidFill>
                  <a:srgbClr val="00CC00"/>
                </a:solidFill>
              </a:rPr>
              <a:t>C = CITOSINA</a:t>
            </a:r>
          </a:p>
          <a:p>
            <a:pPr eaLnBrk="1" hangingPunct="1"/>
            <a:r>
              <a:rPr lang="it-IT" altLang="it-IT" sz="3200" b="1">
                <a:solidFill>
                  <a:srgbClr val="3366FF"/>
                </a:solidFill>
              </a:rPr>
              <a:t>G = GUANINA</a:t>
            </a:r>
          </a:p>
          <a:p>
            <a:pPr eaLnBrk="1" hangingPunct="1"/>
            <a:r>
              <a:rPr lang="it-IT" altLang="it-IT" sz="3200" b="1">
                <a:solidFill>
                  <a:srgbClr val="FF0000"/>
                </a:solidFill>
              </a:rPr>
              <a:t>T = TIMINA</a:t>
            </a:r>
          </a:p>
        </p:txBody>
      </p:sp>
      <p:sp>
        <p:nvSpPr>
          <p:cNvPr id="10" name="CasellaDiTesto 9">
            <a:extLst>
              <a:ext uri="{FF2B5EF4-FFF2-40B4-BE49-F238E27FC236}">
                <a16:creationId xmlns:a16="http://schemas.microsoft.com/office/drawing/2014/main" id="{8677EA6A-E190-9443-9229-D67B567D6C9D}"/>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2081108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80C5717-BDAA-6446-A34B-4C63F4E7C05D}"/>
              </a:ext>
            </a:extLst>
          </p:cNvPr>
          <p:cNvPicPr>
            <a:picLocks noChangeAspect="1"/>
          </p:cNvPicPr>
          <p:nvPr/>
        </p:nvPicPr>
        <p:blipFill>
          <a:blip r:embed="rId3"/>
          <a:stretch>
            <a:fillRect/>
          </a:stretch>
        </p:blipFill>
        <p:spPr>
          <a:xfrm>
            <a:off x="45206" y="-18434"/>
            <a:ext cx="2230074" cy="2230074"/>
          </a:xfrm>
          <a:prstGeom prst="rect">
            <a:avLst/>
          </a:prstGeom>
        </p:spPr>
      </p:pic>
      <p:sp>
        <p:nvSpPr>
          <p:cNvPr id="2" name="Titolo 1">
            <a:extLst>
              <a:ext uri="{FF2B5EF4-FFF2-40B4-BE49-F238E27FC236}">
                <a16:creationId xmlns:a16="http://schemas.microsoft.com/office/drawing/2014/main" id="{0E3550B8-74B7-F145-8ED7-B3178B500863}"/>
              </a:ext>
            </a:extLst>
          </p:cNvPr>
          <p:cNvSpPr>
            <a:spLocks noGrp="1"/>
          </p:cNvSpPr>
          <p:nvPr>
            <p:ph type="title"/>
          </p:nvPr>
        </p:nvSpPr>
        <p:spPr>
          <a:xfrm>
            <a:off x="1603591" y="190562"/>
            <a:ext cx="8499376" cy="743672"/>
          </a:xfrm>
        </p:spPr>
        <p:txBody>
          <a:bodyPr>
            <a:noAutofit/>
          </a:bodyPr>
          <a:lstStyle/>
          <a:p>
            <a:pPr algn="ctr"/>
            <a:r>
              <a:rPr lang="it-IT" sz="3600" b="1" dirty="0">
                <a:solidFill>
                  <a:schemeClr val="tx1"/>
                </a:solidFill>
                <a:latin typeface="Arial" panose="020B0604020202020204" pitchFamily="34" charset="0"/>
                <a:cs typeface="Arial" panose="020B0604020202020204" pitchFamily="34" charset="0"/>
              </a:rPr>
              <a:t>Strumenti genomici</a:t>
            </a:r>
          </a:p>
        </p:txBody>
      </p:sp>
      <p:grpSp>
        <p:nvGrpSpPr>
          <p:cNvPr id="8" name="Group 9">
            <a:extLst>
              <a:ext uri="{FF2B5EF4-FFF2-40B4-BE49-F238E27FC236}">
                <a16:creationId xmlns:a16="http://schemas.microsoft.com/office/drawing/2014/main" id="{3A360A09-BF63-AF44-97AB-6B3278DC09C6}"/>
              </a:ext>
            </a:extLst>
          </p:cNvPr>
          <p:cNvGrpSpPr>
            <a:grpSpLocks/>
          </p:cNvGrpSpPr>
          <p:nvPr/>
        </p:nvGrpSpPr>
        <p:grpSpPr bwMode="auto">
          <a:xfrm>
            <a:off x="1206282" y="1746972"/>
            <a:ext cx="5663925" cy="631825"/>
            <a:chOff x="828" y="3744"/>
            <a:chExt cx="3926" cy="398"/>
          </a:xfrm>
        </p:grpSpPr>
        <p:sp>
          <p:nvSpPr>
            <p:cNvPr id="9" name="Rectangle 10">
              <a:extLst>
                <a:ext uri="{FF2B5EF4-FFF2-40B4-BE49-F238E27FC236}">
                  <a16:creationId xmlns:a16="http://schemas.microsoft.com/office/drawing/2014/main" id="{89121C1D-D845-B940-B61E-C7CF7B8E05F0}"/>
                </a:ext>
              </a:extLst>
            </p:cNvPr>
            <p:cNvSpPr>
              <a:spLocks noChangeArrowheads="1"/>
            </p:cNvSpPr>
            <p:nvPr/>
          </p:nvSpPr>
          <p:spPr bwMode="auto">
            <a:xfrm>
              <a:off x="831" y="3744"/>
              <a:ext cx="3923"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lvl="1"/>
              <a:r>
                <a:rPr lang="en-US" sz="2000">
                  <a:solidFill>
                    <a:srgbClr val="000090"/>
                  </a:solidFill>
                  <a:latin typeface="Arial" panose="020B0604020202020204" pitchFamily="34" charset="0"/>
                  <a:cs typeface="Arial" panose="020B0604020202020204" pitchFamily="34" charset="0"/>
                </a:rPr>
                <a:t>...CCGTATCTAGGTA</a:t>
              </a:r>
              <a:r>
                <a:rPr lang="en-US" sz="2000" b="1">
                  <a:solidFill>
                    <a:srgbClr val="FF0000"/>
                  </a:solidFill>
                  <a:latin typeface="Arial" panose="020B0604020202020204" pitchFamily="34" charset="0"/>
                  <a:cs typeface="Arial" panose="020B0604020202020204" pitchFamily="34" charset="0"/>
                </a:rPr>
                <a:t>A</a:t>
              </a:r>
              <a:r>
                <a:rPr lang="en-US" sz="2000">
                  <a:solidFill>
                    <a:srgbClr val="000090"/>
                  </a:solidFill>
                  <a:latin typeface="Arial" panose="020B0604020202020204" pitchFamily="34" charset="0"/>
                  <a:cs typeface="Arial" panose="020B0604020202020204" pitchFamily="34" charset="0"/>
                </a:rPr>
                <a:t>ATGTACAATCTTG...</a:t>
              </a:r>
            </a:p>
          </p:txBody>
        </p:sp>
        <p:sp>
          <p:nvSpPr>
            <p:cNvPr id="10" name="Rectangle 11">
              <a:extLst>
                <a:ext uri="{FF2B5EF4-FFF2-40B4-BE49-F238E27FC236}">
                  <a16:creationId xmlns:a16="http://schemas.microsoft.com/office/drawing/2014/main" id="{3F15460D-1889-AA4F-9F55-736DFFE76539}"/>
                </a:ext>
              </a:extLst>
            </p:cNvPr>
            <p:cNvSpPr>
              <a:spLocks noChangeArrowheads="1"/>
            </p:cNvSpPr>
            <p:nvPr/>
          </p:nvSpPr>
          <p:spPr bwMode="auto">
            <a:xfrm>
              <a:off x="828" y="3890"/>
              <a:ext cx="3923"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lvl="1"/>
              <a:r>
                <a:rPr lang="en-US" sz="2000">
                  <a:solidFill>
                    <a:srgbClr val="000090"/>
                  </a:solidFill>
                  <a:latin typeface="Arial" panose="020B0604020202020204" pitchFamily="34" charset="0"/>
                  <a:cs typeface="Arial" panose="020B0604020202020204" pitchFamily="34" charset="0"/>
                </a:rPr>
                <a:t>...GGCATAGATCCAT</a:t>
              </a:r>
              <a:r>
                <a:rPr lang="en-US" sz="2000" b="1">
                  <a:solidFill>
                    <a:srgbClr val="FF0000"/>
                  </a:solidFill>
                  <a:latin typeface="Arial" panose="020B0604020202020204" pitchFamily="34" charset="0"/>
                  <a:cs typeface="Arial" panose="020B0604020202020204" pitchFamily="34" charset="0"/>
                </a:rPr>
                <a:t>T</a:t>
              </a:r>
              <a:r>
                <a:rPr lang="en-US" sz="2000">
                  <a:solidFill>
                    <a:srgbClr val="000090"/>
                  </a:solidFill>
                  <a:latin typeface="Arial" panose="020B0604020202020204" pitchFamily="34" charset="0"/>
                  <a:cs typeface="Arial" panose="020B0604020202020204" pitchFamily="34" charset="0"/>
                </a:rPr>
                <a:t>TACATGTTAGAAC...</a:t>
              </a:r>
            </a:p>
          </p:txBody>
        </p:sp>
        <p:sp>
          <p:nvSpPr>
            <p:cNvPr id="11" name="Line 12">
              <a:extLst>
                <a:ext uri="{FF2B5EF4-FFF2-40B4-BE49-F238E27FC236}">
                  <a16:creationId xmlns:a16="http://schemas.microsoft.com/office/drawing/2014/main" id="{7D8B84E2-56A4-F44F-95BB-ABA5E019BF93}"/>
                </a:ext>
              </a:extLst>
            </p:cNvPr>
            <p:cNvSpPr>
              <a:spLocks noChangeShapeType="1"/>
            </p:cNvSpPr>
            <p:nvPr/>
          </p:nvSpPr>
          <p:spPr bwMode="auto">
            <a:xfrm>
              <a:off x="1185" y="3792"/>
              <a:ext cx="3144"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sp>
          <p:nvSpPr>
            <p:cNvPr id="12" name="Line 13">
              <a:extLst>
                <a:ext uri="{FF2B5EF4-FFF2-40B4-BE49-F238E27FC236}">
                  <a16:creationId xmlns:a16="http://schemas.microsoft.com/office/drawing/2014/main" id="{B41B934B-CEAA-9F4C-99D3-D32E589D172E}"/>
                </a:ext>
              </a:extLst>
            </p:cNvPr>
            <p:cNvSpPr>
              <a:spLocks noChangeShapeType="1"/>
            </p:cNvSpPr>
            <p:nvPr/>
          </p:nvSpPr>
          <p:spPr bwMode="auto">
            <a:xfrm>
              <a:off x="1185" y="4102"/>
              <a:ext cx="3144"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grpSp>
      <p:pic>
        <p:nvPicPr>
          <p:cNvPr id="13" name="Picture 3">
            <a:extLst>
              <a:ext uri="{FF2B5EF4-FFF2-40B4-BE49-F238E27FC236}">
                <a16:creationId xmlns:a16="http://schemas.microsoft.com/office/drawing/2014/main" id="{670915AA-167B-7849-98BC-4161EB845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591" y="3370913"/>
            <a:ext cx="4895850" cy="2855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4" name="Group 9">
            <a:extLst>
              <a:ext uri="{FF2B5EF4-FFF2-40B4-BE49-F238E27FC236}">
                <a16:creationId xmlns:a16="http://schemas.microsoft.com/office/drawing/2014/main" id="{493E0678-E158-F04A-906B-8B43CE6F3B5C}"/>
              </a:ext>
            </a:extLst>
          </p:cNvPr>
          <p:cNvGrpSpPr>
            <a:grpSpLocks/>
          </p:cNvGrpSpPr>
          <p:nvPr/>
        </p:nvGrpSpPr>
        <p:grpSpPr bwMode="auto">
          <a:xfrm>
            <a:off x="1206282" y="2453338"/>
            <a:ext cx="5701434" cy="631825"/>
            <a:chOff x="828" y="3744"/>
            <a:chExt cx="3952" cy="398"/>
          </a:xfrm>
        </p:grpSpPr>
        <p:sp>
          <p:nvSpPr>
            <p:cNvPr id="15" name="Rectangle 10">
              <a:extLst>
                <a:ext uri="{FF2B5EF4-FFF2-40B4-BE49-F238E27FC236}">
                  <a16:creationId xmlns:a16="http://schemas.microsoft.com/office/drawing/2014/main" id="{C861512A-7532-3641-A1BA-25A023D134AE}"/>
                </a:ext>
              </a:extLst>
            </p:cNvPr>
            <p:cNvSpPr>
              <a:spLocks noChangeArrowheads="1"/>
            </p:cNvSpPr>
            <p:nvPr/>
          </p:nvSpPr>
          <p:spPr bwMode="auto">
            <a:xfrm>
              <a:off x="831" y="3744"/>
              <a:ext cx="3923"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lvl="1"/>
              <a:r>
                <a:rPr lang="en-US" sz="2000" dirty="0">
                  <a:solidFill>
                    <a:srgbClr val="000090"/>
                  </a:solidFill>
                  <a:latin typeface="Arial" panose="020B0604020202020204" pitchFamily="34" charset="0"/>
                  <a:cs typeface="Arial" panose="020B0604020202020204" pitchFamily="34" charset="0"/>
                </a:rPr>
                <a:t>...CCGTATCTAGGTA</a:t>
              </a:r>
              <a:r>
                <a:rPr lang="en-US" sz="2000" b="1" dirty="0">
                  <a:solidFill>
                    <a:srgbClr val="FF0000"/>
                  </a:solidFill>
                  <a:latin typeface="Arial" panose="020B0604020202020204" pitchFamily="34" charset="0"/>
                  <a:cs typeface="Arial" panose="020B0604020202020204" pitchFamily="34" charset="0"/>
                </a:rPr>
                <a:t>C</a:t>
              </a:r>
              <a:r>
                <a:rPr lang="en-US" sz="2000" dirty="0">
                  <a:solidFill>
                    <a:srgbClr val="000090"/>
                  </a:solidFill>
                  <a:latin typeface="Arial" panose="020B0604020202020204" pitchFamily="34" charset="0"/>
                  <a:cs typeface="Arial" panose="020B0604020202020204" pitchFamily="34" charset="0"/>
                </a:rPr>
                <a:t>ATGTACAATCTTG...</a:t>
              </a:r>
            </a:p>
          </p:txBody>
        </p:sp>
        <p:sp>
          <p:nvSpPr>
            <p:cNvPr id="16" name="Rectangle 11">
              <a:extLst>
                <a:ext uri="{FF2B5EF4-FFF2-40B4-BE49-F238E27FC236}">
                  <a16:creationId xmlns:a16="http://schemas.microsoft.com/office/drawing/2014/main" id="{FEBF96F8-5B0F-C543-8635-8DA0860FE805}"/>
                </a:ext>
              </a:extLst>
            </p:cNvPr>
            <p:cNvSpPr>
              <a:spLocks noChangeArrowheads="1"/>
            </p:cNvSpPr>
            <p:nvPr/>
          </p:nvSpPr>
          <p:spPr bwMode="auto">
            <a:xfrm>
              <a:off x="828" y="3890"/>
              <a:ext cx="3952"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lvl="1"/>
              <a:r>
                <a:rPr lang="en-US" sz="2000">
                  <a:solidFill>
                    <a:srgbClr val="000090"/>
                  </a:solidFill>
                  <a:latin typeface="Arial" panose="020B0604020202020204" pitchFamily="34" charset="0"/>
                  <a:cs typeface="Arial" panose="020B0604020202020204" pitchFamily="34" charset="0"/>
                </a:rPr>
                <a:t>...GGCATAGATCCAT</a:t>
              </a:r>
              <a:r>
                <a:rPr lang="en-US" sz="2000" b="1">
                  <a:solidFill>
                    <a:srgbClr val="FF0000"/>
                  </a:solidFill>
                  <a:latin typeface="Arial" panose="020B0604020202020204" pitchFamily="34" charset="0"/>
                  <a:cs typeface="Arial" panose="020B0604020202020204" pitchFamily="34" charset="0"/>
                </a:rPr>
                <a:t>G</a:t>
              </a:r>
              <a:r>
                <a:rPr lang="en-US" sz="2000">
                  <a:solidFill>
                    <a:srgbClr val="000090"/>
                  </a:solidFill>
                  <a:latin typeface="Arial" panose="020B0604020202020204" pitchFamily="34" charset="0"/>
                  <a:cs typeface="Arial" panose="020B0604020202020204" pitchFamily="34" charset="0"/>
                </a:rPr>
                <a:t>TACATGTTAGAAC...</a:t>
              </a:r>
            </a:p>
          </p:txBody>
        </p:sp>
        <p:sp>
          <p:nvSpPr>
            <p:cNvPr id="17" name="Line 12">
              <a:extLst>
                <a:ext uri="{FF2B5EF4-FFF2-40B4-BE49-F238E27FC236}">
                  <a16:creationId xmlns:a16="http://schemas.microsoft.com/office/drawing/2014/main" id="{595D87C0-1D32-4340-962B-C092C4CAFA9C}"/>
                </a:ext>
              </a:extLst>
            </p:cNvPr>
            <p:cNvSpPr>
              <a:spLocks noChangeShapeType="1"/>
            </p:cNvSpPr>
            <p:nvPr/>
          </p:nvSpPr>
          <p:spPr bwMode="auto">
            <a:xfrm>
              <a:off x="1185" y="3792"/>
              <a:ext cx="3144"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sp>
          <p:nvSpPr>
            <p:cNvPr id="18" name="Line 13">
              <a:extLst>
                <a:ext uri="{FF2B5EF4-FFF2-40B4-BE49-F238E27FC236}">
                  <a16:creationId xmlns:a16="http://schemas.microsoft.com/office/drawing/2014/main" id="{468CE90E-BBCD-C64D-A564-507150A3E31E}"/>
                </a:ext>
              </a:extLst>
            </p:cNvPr>
            <p:cNvSpPr>
              <a:spLocks noChangeShapeType="1"/>
            </p:cNvSpPr>
            <p:nvPr/>
          </p:nvSpPr>
          <p:spPr bwMode="auto">
            <a:xfrm>
              <a:off x="1185" y="4102"/>
              <a:ext cx="3144"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it-IT">
                <a:latin typeface="Arial" panose="020B0604020202020204" pitchFamily="34" charset="0"/>
                <a:cs typeface="Arial" panose="020B0604020202020204" pitchFamily="34" charset="0"/>
              </a:endParaRPr>
            </a:p>
          </p:txBody>
        </p:sp>
      </p:grpSp>
      <p:pic>
        <p:nvPicPr>
          <p:cNvPr id="20" name="Immagine 1" descr="Schermata 2012-09-21 a 13.42.07.png">
            <a:extLst>
              <a:ext uri="{FF2B5EF4-FFF2-40B4-BE49-F238E27FC236}">
                <a16:creationId xmlns:a16="http://schemas.microsoft.com/office/drawing/2014/main" id="{D0FD1BDC-BCE8-8843-A9F4-86AA7B2853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16761" y="1736727"/>
            <a:ext cx="2868217" cy="2125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Immagine 21">
            <a:extLst>
              <a:ext uri="{FF2B5EF4-FFF2-40B4-BE49-F238E27FC236}">
                <a16:creationId xmlns:a16="http://schemas.microsoft.com/office/drawing/2014/main" id="{113128FB-19AB-0B49-B960-4E16E972E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6014" y="4590575"/>
            <a:ext cx="3086100" cy="1803400"/>
          </a:xfrm>
          <a:prstGeom prst="rect">
            <a:avLst/>
          </a:prstGeom>
        </p:spPr>
      </p:pic>
      <p:pic>
        <p:nvPicPr>
          <p:cNvPr id="19" name="Picture 7" descr="Screen shot 2010-10-16 at 12.49.48 PM.png">
            <a:extLst>
              <a:ext uri="{FF2B5EF4-FFF2-40B4-BE49-F238E27FC236}">
                <a16:creationId xmlns:a16="http://schemas.microsoft.com/office/drawing/2014/main" id="{DFF54B82-22CE-964B-AFB8-35B25E2E8A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65584" y="3580930"/>
            <a:ext cx="3443288" cy="1208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CasellaDiTesto 22">
            <a:extLst>
              <a:ext uri="{FF2B5EF4-FFF2-40B4-BE49-F238E27FC236}">
                <a16:creationId xmlns:a16="http://schemas.microsoft.com/office/drawing/2014/main" id="{C29DF937-CDA1-FF49-8CA4-C4F8C0E08EBA}"/>
              </a:ext>
            </a:extLst>
          </p:cNvPr>
          <p:cNvSpPr txBox="1"/>
          <p:nvPr/>
        </p:nvSpPr>
        <p:spPr>
          <a:xfrm>
            <a:off x="2760678" y="1251508"/>
            <a:ext cx="4656083" cy="369332"/>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SNP (polimorfismo di un singolo nucleotide)</a:t>
            </a:r>
          </a:p>
        </p:txBody>
      </p:sp>
      <p:sp>
        <p:nvSpPr>
          <p:cNvPr id="21" name="CasellaDiTesto 20">
            <a:extLst>
              <a:ext uri="{FF2B5EF4-FFF2-40B4-BE49-F238E27FC236}">
                <a16:creationId xmlns:a16="http://schemas.microsoft.com/office/drawing/2014/main" id="{8FEB956E-3D8C-624A-AD67-9A56E787A732}"/>
              </a:ext>
            </a:extLst>
          </p:cNvPr>
          <p:cNvSpPr txBox="1">
            <a:spLocks noChangeArrowheads="1"/>
          </p:cNvSpPr>
          <p:nvPr/>
        </p:nvSpPr>
        <p:spPr bwMode="auto">
          <a:xfrm>
            <a:off x="2110015" y="6426201"/>
            <a:ext cx="7785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400" dirty="0">
                <a:solidFill>
                  <a:schemeClr val="bg1"/>
                </a:solidFill>
                <a:latin typeface="Calibri" charset="0"/>
              </a:rPr>
              <a:t>Pinzolo 08 Settembre 2022</a:t>
            </a:r>
            <a:endParaRPr lang="it-IT" sz="1600" dirty="0">
              <a:solidFill>
                <a:schemeClr val="bg1"/>
              </a:solidFill>
              <a:cs typeface="Arial" charset="0"/>
            </a:endParaRPr>
          </a:p>
        </p:txBody>
      </p:sp>
    </p:spTree>
    <p:extLst>
      <p:ext uri="{BB962C8B-B14F-4D97-AF65-F5344CB8AC3E}">
        <p14:creationId xmlns:p14="http://schemas.microsoft.com/office/powerpoint/2010/main" val="299210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parato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ello Pagina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ello pagina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98B3A84-84F5-422C-B7E1-508049556F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4149</TotalTime>
  <Words>1647</Words>
  <Application>Microsoft Macintosh PowerPoint</Application>
  <PresentationFormat>Widescreen</PresentationFormat>
  <Paragraphs>307</Paragraphs>
  <Slides>36</Slides>
  <Notes>12</Notes>
  <HiddenSlides>0</HiddenSlides>
  <MMClips>0</MMClips>
  <ScaleCrop>false</ScaleCrop>
  <HeadingPairs>
    <vt:vector size="6" baseType="variant">
      <vt:variant>
        <vt:lpstr>Caratteri utilizzati</vt:lpstr>
      </vt:variant>
      <vt:variant>
        <vt:i4>11</vt:i4>
      </vt:variant>
      <vt:variant>
        <vt:lpstr>Tema</vt:lpstr>
      </vt:variant>
      <vt:variant>
        <vt:i4>4</vt:i4>
      </vt:variant>
      <vt:variant>
        <vt:lpstr>Titoli diapositive</vt:lpstr>
      </vt:variant>
      <vt:variant>
        <vt:i4>36</vt:i4>
      </vt:variant>
    </vt:vector>
  </HeadingPairs>
  <TitlesOfParts>
    <vt:vector size="51" baseType="lpstr">
      <vt:lpstr>Arial</vt:lpstr>
      <vt:lpstr>Calibri</vt:lpstr>
      <vt:lpstr>Calibri Light</vt:lpstr>
      <vt:lpstr>Cambria Math</vt:lpstr>
      <vt:lpstr>Georgia</vt:lpstr>
      <vt:lpstr>Segoe UI</vt:lpstr>
      <vt:lpstr>StarSymbol</vt:lpstr>
      <vt:lpstr>Symbola</vt:lpstr>
      <vt:lpstr>Times</vt:lpstr>
      <vt:lpstr>Times New Roman</vt:lpstr>
      <vt:lpstr>Wingdings</vt:lpstr>
      <vt:lpstr>Cover</vt:lpstr>
      <vt:lpstr>Separatore</vt:lpstr>
      <vt:lpstr>Modello Pagina 1</vt:lpstr>
      <vt:lpstr>Modello pagina 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Strumenti genomici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Domesticazione e diffusione di Bos taurus</vt:lpstr>
      <vt:lpstr>Enorme Biodiversità e adattamento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Tra  una cinquantina d’anni……</vt:lpstr>
      <vt:lpstr>Effetti sugli allevamenti</vt:lpstr>
      <vt:lpstr>Presentazione standard di PowerPoint</vt:lpstr>
      <vt:lpstr>Presentazione standard di PowerPoint</vt:lpstr>
      <vt:lpstr>Presentazione standard di PowerPoint</vt:lpstr>
      <vt:lpstr>Presentazione standard di PowerPoint</vt:lpstr>
      <vt:lpstr>Presentazione standard di PowerPoint</vt:lpstr>
      <vt:lpstr>SCALA-MEDI North Africa</vt:lpstr>
      <vt:lpstr>South America</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Ajmone Marsan Paolo</dc:creator>
  <cp:lastModifiedBy>Ajmone Marsan Paolo</cp:lastModifiedBy>
  <cp:revision>37</cp:revision>
  <dcterms:created xsi:type="dcterms:W3CDTF">2022-09-04T15:40:24Z</dcterms:created>
  <dcterms:modified xsi:type="dcterms:W3CDTF">2022-09-08T12:02:15Z</dcterms:modified>
</cp:coreProperties>
</file>