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742" r:id="rId2"/>
  </p:sldMasterIdLst>
  <p:notesMasterIdLst>
    <p:notesMasterId r:id="rId18"/>
  </p:notesMasterIdLst>
  <p:handoutMasterIdLst>
    <p:handoutMasterId r:id="rId19"/>
  </p:handoutMasterIdLst>
  <p:sldIdLst>
    <p:sldId id="1135" r:id="rId3"/>
    <p:sldId id="1184" r:id="rId4"/>
    <p:sldId id="1185" r:id="rId5"/>
    <p:sldId id="1107" r:id="rId6"/>
    <p:sldId id="1161" r:id="rId7"/>
    <p:sldId id="1162" r:id="rId8"/>
    <p:sldId id="1166" r:id="rId9"/>
    <p:sldId id="1165" r:id="rId10"/>
    <p:sldId id="1167" r:id="rId11"/>
    <p:sldId id="1164" r:id="rId12"/>
    <p:sldId id="1168" r:id="rId13"/>
    <p:sldId id="1170" r:id="rId14"/>
    <p:sldId id="1169" r:id="rId15"/>
    <p:sldId id="1183" r:id="rId16"/>
    <p:sldId id="1171" r:id="rId1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C8B"/>
    <a:srgbClr val="FFFF00"/>
    <a:srgbClr val="33CC33"/>
    <a:srgbClr val="00CC00"/>
    <a:srgbClr val="FFFFCC"/>
    <a:srgbClr val="FFFF99"/>
    <a:srgbClr val="FF00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5" autoAdjust="0"/>
    <p:restoredTop sz="94679"/>
  </p:normalViewPr>
  <p:slideViewPr>
    <p:cSldViewPr>
      <p:cViewPr varScale="1">
        <p:scale>
          <a:sx n="154" d="100"/>
          <a:sy n="154" d="100"/>
        </p:scale>
        <p:origin x="8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8A8DCB-8F3D-1F43-8C8E-9FED85C02AE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45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47C29A-DC25-1B4C-AA16-A5066710FE5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2235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C29A-DC25-1B4C-AA16-A5066710FE5A}" type="slidenum">
              <a:rPr lang="it-IT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62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>
            <a:extLst>
              <a:ext uri="{FF2B5EF4-FFF2-40B4-BE49-F238E27FC236}">
                <a16:creationId xmlns:a16="http://schemas.microsoft.com/office/drawing/2014/main" id="{AC2BB0B4-ECAE-B84E-9A11-82E2BA41E6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Segnaposto note 2">
            <a:extLst>
              <a:ext uri="{FF2B5EF4-FFF2-40B4-BE49-F238E27FC236}">
                <a16:creationId xmlns:a16="http://schemas.microsoft.com/office/drawing/2014/main" id="{D4D172AA-B4C0-C24C-B9D7-771FA5CDC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7E1597E1-5C93-ED49-AD24-42E1FACE632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Agricoltura, sviluppo, sicurezza alimentare</a:t>
            </a:r>
          </a:p>
        </p:txBody>
      </p:sp>
      <p:sp>
        <p:nvSpPr>
          <p:cNvPr id="29700" name="Segnaposto piè di pagina 4">
            <a:extLst>
              <a:ext uri="{FF2B5EF4-FFF2-40B4-BE49-F238E27FC236}">
                <a16:creationId xmlns:a16="http://schemas.microsoft.com/office/drawing/2014/main" id="{8A8E54A5-93C1-504A-A6E9-6F8BF48311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/>
              <a:t>E. Trevisi - Facoltà di Agraria - UCSC - Piacenza</a:t>
            </a:r>
          </a:p>
        </p:txBody>
      </p:sp>
      <p:sp>
        <p:nvSpPr>
          <p:cNvPr id="29701" name="Segnaposto numero diapositiva 5">
            <a:extLst>
              <a:ext uri="{FF2B5EF4-FFF2-40B4-BE49-F238E27FC236}">
                <a16:creationId xmlns:a16="http://schemas.microsoft.com/office/drawing/2014/main" id="{E996CA29-8139-DB4E-9BFE-9C83BFB4BD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AFC78FE-B4A8-FA40-B862-5E8CB109E78F}" type="slidenum">
              <a:rPr lang="it-IT" altLang="it-IT" smtClean="0"/>
              <a:pPr/>
              <a:t>14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6639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AF6E5B-51D1-2B4B-B69B-8C160636AA4C}" type="datetime1">
              <a:t>16/02/21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CFBF0-6EB4-1343-962C-21A054B804AD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755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AC923-ACD0-4F49-A478-6F3A02C6EECC}" type="datetime1">
              <a:t>16/02/21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814D1-1B9E-0B47-880A-61226457B00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36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31E0EB-D0A8-0844-996D-8E48F93B89B0}" type="datetime1">
              <a:t>16/02/21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829B3-53AF-CC4D-A666-700A40D79EF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94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06FCD6-F5A4-DE4F-A33D-FD70EADC0D65}" type="datetime1">
              <a:t>16/02/21</a:t>
            </a:fld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028EF-11E9-7A45-A1FE-23234D6BBE56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82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D056721-3AEF-D94E-BE73-5D0F56D0EDC0}" type="datetime1">
              <a:t>16/02/21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7D6AAF2-0E24-AD40-B376-84A85954728A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39B3AA7B-32AC-B747-B1FE-63E6B78483F7}" type="datetime1">
              <a:t>16/02/21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4702AFC-406A-1340-8DC6-52CB89BBAAAF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6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sellaDiTesto 3"/>
          <p:cNvSpPr txBox="1">
            <a:spLocks noChangeArrowheads="1"/>
          </p:cNvSpPr>
          <p:nvPr/>
        </p:nvSpPr>
        <p:spPr bwMode="auto">
          <a:xfrm>
            <a:off x="568332" y="4953000"/>
            <a:ext cx="815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PROF. </a:t>
            </a:r>
            <a:r>
              <a:rPr lang="it-IT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PAOLO AJMONE MARSAN</a:t>
            </a:r>
          </a:p>
          <a:p>
            <a:pPr algn="ctr"/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Dipartimento di Scienza Animali, della Nutrizione e degli Alimenti - DIANA</a:t>
            </a:r>
          </a:p>
          <a:p>
            <a:pPr algn="ctr"/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Centro di Ricerca Nutrigenomica e Proteomica</a:t>
            </a:r>
          </a:p>
          <a:p>
            <a:pPr algn="ctr"/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Università Cattolica del S. Cuore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315200" y="172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04800" y="6400800"/>
            <a:ext cx="312726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17/02/2021 PRIMA Info </a:t>
            </a:r>
            <a:r>
              <a:rPr lang="it-IT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day</a:t>
            </a:r>
            <a:r>
              <a:rPr lang="it-IT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bandi 2021</a:t>
            </a:r>
          </a:p>
          <a:p>
            <a:endParaRPr lang="it-IT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  <a:p>
            <a:endParaRPr lang="it-IT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  <a:p>
            <a:endParaRPr lang="it-IT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  <a:p>
            <a:endParaRPr lang="it-IT" sz="14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4E8A2F3-43E5-A349-9F60-067652D6DC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2"/>
          <a:stretch/>
        </p:blipFill>
        <p:spPr>
          <a:xfrm>
            <a:off x="544484" y="457200"/>
            <a:ext cx="1962666" cy="1384300"/>
          </a:xfrm>
          <a:prstGeom prst="rect">
            <a:avLst/>
          </a:prstGeom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17634412-B797-5E42-B61D-7D18DD82D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69270"/>
              </p:ext>
            </p:extLst>
          </p:nvPr>
        </p:nvGraphicFramePr>
        <p:xfrm>
          <a:off x="381000" y="2413461"/>
          <a:ext cx="8229600" cy="170688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551251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it-IT" sz="2800" b="1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Improving</a:t>
                      </a:r>
                      <a:r>
                        <a:rPr lang="it-IT" sz="2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2800" b="1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sustainability</a:t>
                      </a:r>
                      <a:r>
                        <a:rPr lang="it-IT" sz="2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and </a:t>
                      </a:r>
                      <a:r>
                        <a:rPr lang="it-IT" sz="2800" b="1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quality</a:t>
                      </a:r>
                      <a:r>
                        <a:rPr lang="it-IT" sz="2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of </a:t>
                      </a:r>
                      <a:r>
                        <a:rPr lang="it-IT" sz="2800" b="1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Sheep</a:t>
                      </a:r>
                      <a:r>
                        <a:rPr lang="it-IT" sz="2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and </a:t>
                      </a:r>
                      <a:r>
                        <a:rPr lang="it-IT" sz="2800" b="1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Chicken</a:t>
                      </a:r>
                      <a:r>
                        <a:rPr lang="it-IT" sz="2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production  by </a:t>
                      </a:r>
                      <a:r>
                        <a:rPr lang="it-IT" sz="2800" b="1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leveraging</a:t>
                      </a:r>
                      <a:r>
                        <a:rPr lang="it-IT" sz="2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the Adaptation </a:t>
                      </a:r>
                      <a:r>
                        <a:rPr lang="it-IT" sz="2800" b="1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potential</a:t>
                      </a:r>
                      <a:r>
                        <a:rPr lang="it-IT" sz="2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of </a:t>
                      </a:r>
                      <a:r>
                        <a:rPr lang="it-IT" sz="2800" b="1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LocAl</a:t>
                      </a:r>
                      <a:r>
                        <a:rPr lang="it-IT" sz="2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2800" b="1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breeds</a:t>
                      </a:r>
                      <a:r>
                        <a:rPr lang="it-IT" sz="2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in the </a:t>
                      </a:r>
                      <a:r>
                        <a:rPr lang="it-IT" sz="2800" b="1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MEDIterranean</a:t>
                      </a:r>
                      <a:r>
                        <a:rPr lang="it-IT" sz="2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area</a:t>
                      </a:r>
                    </a:p>
                    <a:p>
                      <a:pPr algn="ctr"/>
                      <a:r>
                        <a:rPr lang="it-IT" sz="2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SCALA-MEDI </a:t>
                      </a:r>
                      <a:endParaRPr lang="it-IT" sz="28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61134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66795CE7-CDEF-FB4A-9434-C6DF6ECF2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759" y="29710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416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29989" y="216670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</a:rPr>
              <a:t>Struttura in </a:t>
            </a:r>
            <a:r>
              <a:rPr lang="it-IT" sz="4000" dirty="0" err="1">
                <a:solidFill>
                  <a:schemeClr val="bg1"/>
                </a:solidFill>
                <a:latin typeface="Arial" panose="020B0604020202020204" pitchFamily="34" charset="0"/>
              </a:rPr>
              <a:t>WPs</a:t>
            </a:r>
            <a:endParaRPr lang="it-IT" sz="4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Sottotitolo 2">
            <a:extLst>
              <a:ext uri="{FF2B5EF4-FFF2-40B4-BE49-F238E27FC236}">
                <a16:creationId xmlns:a16="http://schemas.microsoft.com/office/drawing/2014/main" id="{554B04DE-499A-4547-B1B7-70558701A7CF}"/>
              </a:ext>
            </a:extLst>
          </p:cNvPr>
          <p:cNvSpPr txBox="1">
            <a:spLocks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B251163-B818-0942-B900-AD884A31A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5791200" cy="419885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5F1DA7C-A527-B24D-87D3-A736FD6CA9E4}"/>
              </a:ext>
            </a:extLst>
          </p:cNvPr>
          <p:cNvSpPr txBox="1"/>
          <p:nvPr/>
        </p:nvSpPr>
        <p:spPr>
          <a:xfrm>
            <a:off x="5638801" y="1905000"/>
            <a:ext cx="3352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Specificare task entro WP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Per ogni WP e task: </a:t>
            </a:r>
          </a:p>
          <a:p>
            <a:pPr marL="742950" lvl="1" indent="-285750">
              <a:buFontTx/>
              <a:buChar char="-"/>
            </a:pPr>
            <a:endParaRPr lang="it-IT" dirty="0"/>
          </a:p>
          <a:p>
            <a:pPr marL="742950" lvl="1" indent="-285750">
              <a:buFontTx/>
              <a:buChar char="-"/>
            </a:pPr>
            <a:r>
              <a:rPr lang="it-IT" dirty="0"/>
              <a:t>Definire i tempi</a:t>
            </a:r>
          </a:p>
          <a:p>
            <a:pPr marL="742950" lvl="1" indent="-285750">
              <a:buFontTx/>
              <a:buChar char="-"/>
            </a:pPr>
            <a:endParaRPr lang="it-IT" dirty="0"/>
          </a:p>
          <a:p>
            <a:pPr marL="742950" lvl="1" indent="-285750">
              <a:buFontTx/>
              <a:buChar char="-"/>
            </a:pPr>
            <a:r>
              <a:rPr lang="it-IT" dirty="0"/>
              <a:t>Assegnare responsabilità</a:t>
            </a:r>
          </a:p>
          <a:p>
            <a:pPr marL="742950" lvl="1" indent="-285750">
              <a:buFontTx/>
              <a:buChar char="-"/>
            </a:pPr>
            <a:endParaRPr lang="it-IT" dirty="0"/>
          </a:p>
          <a:p>
            <a:pPr marL="742950" lvl="1" indent="-285750">
              <a:buFontTx/>
              <a:buChar char="-"/>
            </a:pPr>
            <a:r>
              <a:rPr lang="it-IT" dirty="0"/>
              <a:t>Identificare un </a:t>
            </a:r>
            <a:r>
              <a:rPr lang="it-IT" dirty="0" err="1"/>
              <a:t>deliverable</a:t>
            </a:r>
            <a:r>
              <a:rPr lang="it-IT" dirty="0"/>
              <a:t> (ed eventuali </a:t>
            </a:r>
            <a:r>
              <a:rPr lang="it-IT" dirty="0" err="1"/>
              <a:t>milestone</a:t>
            </a:r>
            <a:r>
              <a:rPr lang="it-IT" dirty="0"/>
              <a:t>)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8456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29989" y="216670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</a:rPr>
              <a:t>Tempistica</a:t>
            </a:r>
          </a:p>
        </p:txBody>
      </p:sp>
      <p:sp>
        <p:nvSpPr>
          <p:cNvPr id="19" name="Sottotitolo 2">
            <a:extLst>
              <a:ext uri="{FF2B5EF4-FFF2-40B4-BE49-F238E27FC236}">
                <a16:creationId xmlns:a16="http://schemas.microsoft.com/office/drawing/2014/main" id="{554B04DE-499A-4547-B1B7-70558701A7CF}"/>
              </a:ext>
            </a:extLst>
          </p:cNvPr>
          <p:cNvSpPr txBox="1">
            <a:spLocks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34D27F0-3C39-234B-A2F5-A7043E74E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1" y="1066800"/>
            <a:ext cx="9144000" cy="540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26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29989" y="216670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</a:rPr>
              <a:t>Management</a:t>
            </a:r>
          </a:p>
        </p:txBody>
      </p:sp>
      <p:sp>
        <p:nvSpPr>
          <p:cNvPr id="19" name="Sottotitolo 2">
            <a:extLst>
              <a:ext uri="{FF2B5EF4-FFF2-40B4-BE49-F238E27FC236}">
                <a16:creationId xmlns:a16="http://schemas.microsoft.com/office/drawing/2014/main" id="{554B04DE-499A-4547-B1B7-70558701A7CF}"/>
              </a:ext>
            </a:extLst>
          </p:cNvPr>
          <p:cNvSpPr txBox="1">
            <a:spLocks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220F34D-3149-EC4E-A1E5-682AB4C58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79" y="1371600"/>
            <a:ext cx="815584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7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29989" y="216670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</a:rPr>
              <a:t>Le figure aiutano</a:t>
            </a:r>
          </a:p>
        </p:txBody>
      </p:sp>
      <p:sp>
        <p:nvSpPr>
          <p:cNvPr id="19" name="Sottotitolo 2">
            <a:extLst>
              <a:ext uri="{FF2B5EF4-FFF2-40B4-BE49-F238E27FC236}">
                <a16:creationId xmlns:a16="http://schemas.microsoft.com/office/drawing/2014/main" id="{554B04DE-499A-4547-B1B7-70558701A7CF}"/>
              </a:ext>
            </a:extLst>
          </p:cNvPr>
          <p:cNvSpPr txBox="1">
            <a:spLocks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B367BA38-226E-A247-89B9-A28628B36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192602"/>
            <a:ext cx="9144000" cy="520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C2C0B85-2E97-2E47-ADE9-C0FFF8A66EC6}"/>
              </a:ext>
            </a:extLst>
          </p:cNvPr>
          <p:cNvSpPr txBox="1"/>
          <p:nvPr/>
        </p:nvSpPr>
        <p:spPr>
          <a:xfrm>
            <a:off x="3352800" y="130314"/>
            <a:ext cx="533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4000" dirty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Costruzione del budget</a:t>
            </a:r>
          </a:p>
        </p:txBody>
      </p:sp>
      <p:sp>
        <p:nvSpPr>
          <p:cNvPr id="28674" name="CasellaDiTesto 3">
            <a:extLst>
              <a:ext uri="{FF2B5EF4-FFF2-40B4-BE49-F238E27FC236}">
                <a16:creationId xmlns:a16="http://schemas.microsoft.com/office/drawing/2014/main" id="{2396579F-291D-8144-A0E2-560DF3EED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09738"/>
            <a:ext cx="1890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Simona Palermo</a:t>
            </a:r>
          </a:p>
        </p:txBody>
      </p:sp>
      <p:pic>
        <p:nvPicPr>
          <p:cNvPr id="28675" name="Immagine 2">
            <a:extLst>
              <a:ext uri="{FF2B5EF4-FFF2-40B4-BE49-F238E27FC236}">
                <a16:creationId xmlns:a16="http://schemas.microsoft.com/office/drawing/2014/main" id="{3FD904FF-1DEF-5B44-8596-3E5FDA98B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0638"/>
            <a:ext cx="91440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880E95D7-085A-8348-B56B-C96DECAE2F29}"/>
              </a:ext>
            </a:extLst>
          </p:cNvPr>
          <p:cNvSpPr/>
          <p:nvPr/>
        </p:nvSpPr>
        <p:spPr>
          <a:xfrm>
            <a:off x="914400" y="1600200"/>
            <a:ext cx="1966913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288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29989" y="216670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</a:rPr>
              <a:t>Chiavi del successo</a:t>
            </a:r>
          </a:p>
        </p:txBody>
      </p:sp>
      <p:sp>
        <p:nvSpPr>
          <p:cNvPr id="19" name="Sottotitolo 2">
            <a:extLst>
              <a:ext uri="{FF2B5EF4-FFF2-40B4-BE49-F238E27FC236}">
                <a16:creationId xmlns:a16="http://schemas.microsoft.com/office/drawing/2014/main" id="{554B04DE-499A-4547-B1B7-70558701A7CF}"/>
              </a:ext>
            </a:extLst>
          </p:cNvPr>
          <p:cNvSpPr txBox="1">
            <a:spLocks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F7BAA6-B664-1942-BBCC-2D439DA8BAEE}"/>
              </a:ext>
            </a:extLst>
          </p:cNvPr>
          <p:cNvSpPr txBox="1"/>
          <p:nvPr/>
        </p:nvSpPr>
        <p:spPr>
          <a:xfrm>
            <a:off x="990600" y="1606927"/>
            <a:ext cx="687239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3200" dirty="0"/>
              <a:t>Coerenza con quanto chiede la call</a:t>
            </a:r>
          </a:p>
          <a:p>
            <a:pPr marL="285750" indent="-285750">
              <a:buFontTx/>
              <a:buChar char="-"/>
            </a:pPr>
            <a:r>
              <a:rPr lang="it-IT" sz="3200" dirty="0"/>
              <a:t>Scelta del </a:t>
            </a:r>
            <a:r>
              <a:rPr lang="it-IT" sz="3200" dirty="0" err="1"/>
              <a:t>partnerariato</a:t>
            </a:r>
            <a:endParaRPr lang="it-IT" sz="3200" dirty="0"/>
          </a:p>
          <a:p>
            <a:pPr marL="285750" indent="-285750">
              <a:buFontTx/>
              <a:buChar char="-"/>
            </a:pPr>
            <a:r>
              <a:rPr lang="it-IT" sz="3200" dirty="0"/>
              <a:t>Misurabilità dei risultati</a:t>
            </a:r>
          </a:p>
          <a:p>
            <a:pPr marL="285750" indent="-285750">
              <a:buFontTx/>
              <a:buChar char="-"/>
            </a:pPr>
            <a:r>
              <a:rPr lang="it-IT" sz="3200" dirty="0"/>
              <a:t>Chiarezza </a:t>
            </a:r>
          </a:p>
          <a:p>
            <a:pPr marL="742950" lvl="1" indent="-285750">
              <a:buFontTx/>
              <a:buChar char="-"/>
            </a:pPr>
            <a:r>
              <a:rPr lang="it-IT" sz="3200" dirty="0"/>
              <a:t>Programma</a:t>
            </a:r>
          </a:p>
          <a:p>
            <a:pPr marL="742950" lvl="1" indent="-285750">
              <a:buFontTx/>
              <a:buChar char="-"/>
            </a:pPr>
            <a:r>
              <a:rPr lang="it-IT" sz="3200" dirty="0"/>
              <a:t>Responsabilità</a:t>
            </a:r>
          </a:p>
          <a:p>
            <a:pPr marL="742950" lvl="1" indent="-285750">
              <a:buFontTx/>
              <a:buChar char="-"/>
            </a:pPr>
            <a:r>
              <a:rPr lang="it-IT" sz="3200" dirty="0"/>
              <a:t>Espositiva</a:t>
            </a:r>
          </a:p>
          <a:p>
            <a:pPr marL="742950" lvl="1" indent="-285750">
              <a:buFontTx/>
              <a:buChar char="-"/>
            </a:pPr>
            <a:r>
              <a:rPr lang="it-IT" sz="3200" dirty="0"/>
              <a:t>Uso risorse</a:t>
            </a:r>
          </a:p>
        </p:txBody>
      </p:sp>
    </p:spTree>
    <p:extLst>
      <p:ext uri="{BB962C8B-B14F-4D97-AF65-F5344CB8AC3E}">
        <p14:creationId xmlns:p14="http://schemas.microsoft.com/office/powerpoint/2010/main" val="910268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48000" y="152400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</a:rPr>
              <a:t>SCALA-MEDI background</a:t>
            </a:r>
          </a:p>
        </p:txBody>
      </p:sp>
      <p:sp>
        <p:nvSpPr>
          <p:cNvPr id="11" name="CasellaDiTesto 2">
            <a:extLst>
              <a:ext uri="{FF2B5EF4-FFF2-40B4-BE49-F238E27FC236}">
                <a16:creationId xmlns:a16="http://schemas.microsoft.com/office/drawing/2014/main" id="{0E0C2FB9-EF5A-DB46-9575-AB930EA80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47800"/>
            <a:ext cx="8686800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it-IT" altLang="it-IT" sz="2000" dirty="0">
                <a:latin typeface="Arial" panose="020B0604020202020204" pitchFamily="34" charset="0"/>
              </a:rPr>
              <a:t>Dopo la domesticazione le razze locali delle specie zootecniche si sono adattate a condizioni ambientali diverse per selezione naturale e antropica.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endParaRPr lang="it-IT" altLang="it-IT" sz="2000" dirty="0"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it-IT" altLang="it-IT" sz="2000" dirty="0">
                <a:latin typeface="Arial" panose="020B0604020202020204" pitchFamily="34" charset="0"/>
              </a:rPr>
              <a:t>Nel sud Mediterraneo l’adattamento è a climi estremi </a:t>
            </a:r>
            <a:r>
              <a:rPr lang="it-IT" altLang="it-IT" sz="2000" dirty="0">
                <a:latin typeface="Arial" panose="020B0604020202020204" pitchFamily="34" charset="0"/>
                <a:sym typeface="Wingdings" pitchFamily="2" charset="2"/>
              </a:rPr>
              <a:t></a:t>
            </a:r>
            <a:r>
              <a:rPr lang="it-IT" altLang="it-IT" sz="2000" dirty="0">
                <a:latin typeface="Arial" panose="020B0604020202020204" pitchFamily="34" charset="0"/>
              </a:rPr>
              <a:t> interessante per il nord in periodi di rapidi cambiamenti climatici.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endParaRPr lang="it-IT" altLang="it-IT" sz="2000" dirty="0"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it-IT" altLang="it-IT" sz="2000" dirty="0">
                <a:latin typeface="Arial" panose="020B0604020202020204" pitchFamily="34" charset="0"/>
              </a:rPr>
              <a:t>Nel sud non esiste un programma di breeding e di conservazione organizzato e le popolazioni non sono caratterizzate.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endParaRPr lang="it-IT" altLang="it-IT" sz="2000" dirty="0">
              <a:latin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it-IT" altLang="it-IT" sz="2000" dirty="0">
                <a:latin typeface="Arial" panose="020B0604020202020204" pitchFamily="34" charset="0"/>
              </a:rPr>
              <a:t>Le razze locali sono alla base della sussistenza di molti piccoli allevatori</a:t>
            </a:r>
            <a:endParaRPr lang="it-IT" altLang="it-IT" sz="1600" dirty="0">
              <a:latin typeface="Arial" panose="020B0604020202020204" pitchFamily="34" charset="0"/>
            </a:endParaRPr>
          </a:p>
          <a:p>
            <a:pPr marL="914400" lvl="1" indent="-457200">
              <a:spcBef>
                <a:spcPts val="600"/>
              </a:spcBef>
              <a:buFontTx/>
              <a:buAutoNum type="arabicPeriod"/>
            </a:pPr>
            <a:endParaRPr lang="it-IT" altLang="it-IT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4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21924" y="152400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</a:rPr>
              <a:t>obiettivi SCALA-MEDI</a:t>
            </a:r>
          </a:p>
        </p:txBody>
      </p:sp>
      <p:sp>
        <p:nvSpPr>
          <p:cNvPr id="11" name="CasellaDiTesto 2">
            <a:extLst>
              <a:ext uri="{FF2B5EF4-FFF2-40B4-BE49-F238E27FC236}">
                <a16:creationId xmlns:a16="http://schemas.microsoft.com/office/drawing/2014/main" id="{0E0C2FB9-EF5A-DB46-9575-AB930EA80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19400"/>
            <a:ext cx="85344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it-IT" altLang="it-IT" sz="2000" dirty="0">
                <a:latin typeface="Arial" panose="020B0604020202020204" pitchFamily="34" charset="0"/>
              </a:rPr>
              <a:t>Sfruttare tecnologie sviluppate in progetti EU precedenti (sensori, analisi genomiche ed </a:t>
            </a:r>
            <a:r>
              <a:rPr lang="it-IT" altLang="it-IT" sz="2000" dirty="0" err="1">
                <a:latin typeface="Arial" panose="020B0604020202020204" pitchFamily="34" charset="0"/>
              </a:rPr>
              <a:t>epigenomiche</a:t>
            </a:r>
            <a:r>
              <a:rPr lang="it-IT" altLang="it-IT" sz="2000" dirty="0">
                <a:latin typeface="Arial" panose="020B0604020202020204" pitchFamily="34" charset="0"/>
              </a:rPr>
              <a:t>).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it-IT" altLang="it-IT" sz="2000" dirty="0">
                <a:latin typeface="Arial" panose="020B0604020202020204" pitchFamily="34" charset="0"/>
              </a:rPr>
              <a:t>Capire le basi biologiche dell’adattamento delle razze locali a climi estremi.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it-IT" altLang="it-IT" sz="2000" dirty="0">
                <a:latin typeface="Arial" panose="020B0604020202020204" pitchFamily="34" charset="0"/>
              </a:rPr>
              <a:t>Conservarne la biodiversità </a:t>
            </a:r>
            <a:r>
              <a:rPr lang="it-IT" altLang="it-IT" sz="2000" i="1" dirty="0">
                <a:latin typeface="Arial" panose="020B0604020202020204" pitchFamily="34" charset="0"/>
              </a:rPr>
              <a:t>in-vivo</a:t>
            </a:r>
            <a:r>
              <a:rPr lang="it-IT" altLang="it-IT" sz="2000" dirty="0">
                <a:latin typeface="Arial" panose="020B0604020202020204" pitchFamily="34" charset="0"/>
              </a:rPr>
              <a:t> (valorizzazione caratteristiche) e </a:t>
            </a:r>
            <a:r>
              <a:rPr lang="it-IT" altLang="it-IT" sz="2000" i="1" dirty="0">
                <a:latin typeface="Arial" panose="020B0604020202020204" pitchFamily="34" charset="0"/>
              </a:rPr>
              <a:t>in-vitro</a:t>
            </a:r>
            <a:r>
              <a:rPr lang="it-IT" altLang="it-IT" sz="2000" b="1" dirty="0">
                <a:latin typeface="Arial" panose="020B0604020202020204" pitchFamily="34" charset="0"/>
              </a:rPr>
              <a:t> </a:t>
            </a:r>
            <a:r>
              <a:rPr lang="it-IT" altLang="it-IT" sz="2000" dirty="0">
                <a:latin typeface="Arial" panose="020B0604020202020204" pitchFamily="34" charset="0"/>
              </a:rPr>
              <a:t>(</a:t>
            </a:r>
            <a:r>
              <a:rPr lang="it-IT" altLang="it-IT" sz="2000" dirty="0" err="1">
                <a:latin typeface="Arial" panose="020B0604020202020204" pitchFamily="34" charset="0"/>
              </a:rPr>
              <a:t>biobanca</a:t>
            </a:r>
            <a:r>
              <a:rPr lang="it-IT" altLang="it-IT" sz="2000" dirty="0">
                <a:latin typeface="Arial" panose="020B0604020202020204" pitchFamily="34" charset="0"/>
              </a:rPr>
              <a:t>).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it-IT" altLang="it-IT" sz="2000" dirty="0">
                <a:latin typeface="Arial" panose="020B0604020202020204" pitchFamily="34" charset="0"/>
              </a:rPr>
              <a:t>Promuovere l’inizio di programmi di breeding per la conservazione della biodiversità e dell’adattamento e per il miglioramento delle performance delle razze locali.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it-IT" altLang="it-IT" sz="2000" dirty="0">
                <a:latin typeface="Arial" panose="020B0604020202020204" pitchFamily="34" charset="0"/>
              </a:rPr>
              <a:t>Trasferire al sud tecnologie, conoscenze e strumenti per il loro utilizzo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A5ED758-67C2-8149-8682-6DFE5E0F1BF0}"/>
              </a:ext>
            </a:extLst>
          </p:cNvPr>
          <p:cNvSpPr/>
          <p:nvPr/>
        </p:nvSpPr>
        <p:spPr>
          <a:xfrm>
            <a:off x="2133600" y="1447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err="1">
                <a:latin typeface="Arial" panose="020B0604020202020204" pitchFamily="34" charset="0"/>
              </a:rPr>
              <a:t>Topic</a:t>
            </a:r>
            <a:r>
              <a:rPr lang="it-IT" dirty="0">
                <a:latin typeface="Arial" panose="020B0604020202020204" pitchFamily="34" charset="0"/>
              </a:rPr>
              <a:t> 1.2.1</a:t>
            </a:r>
          </a:p>
          <a:p>
            <a:pPr algn="ctr"/>
            <a:r>
              <a:rPr lang="it-IT" dirty="0" err="1">
                <a:latin typeface="Arial" panose="020B0604020202020204" pitchFamily="34" charset="0"/>
              </a:rPr>
              <a:t>Subtopic</a:t>
            </a:r>
            <a:r>
              <a:rPr lang="it-IT" dirty="0">
                <a:latin typeface="Arial" panose="020B0604020202020204" pitchFamily="34" charset="0"/>
              </a:rPr>
              <a:t> A: </a:t>
            </a:r>
            <a:r>
              <a:rPr lang="it-IT" dirty="0" err="1">
                <a:latin typeface="Arial" panose="020B0604020202020204" pitchFamily="34" charset="0"/>
              </a:rPr>
              <a:t>Conservation</a:t>
            </a:r>
            <a:r>
              <a:rPr lang="it-IT" dirty="0">
                <a:latin typeface="Arial" panose="020B0604020202020204" pitchFamily="34" charset="0"/>
              </a:rPr>
              <a:t> and </a:t>
            </a:r>
            <a:r>
              <a:rPr lang="it-IT" dirty="0" err="1">
                <a:latin typeface="Arial" panose="020B0604020202020204" pitchFamily="34" charset="0"/>
              </a:rPr>
              <a:t>valorisation</a:t>
            </a:r>
            <a:r>
              <a:rPr lang="it-IT" dirty="0">
                <a:latin typeface="Arial" panose="020B0604020202020204" pitchFamily="34" charset="0"/>
              </a:rPr>
              <a:t> of </a:t>
            </a:r>
            <a:r>
              <a:rPr lang="it-IT" dirty="0" err="1">
                <a:latin typeface="Arial" panose="020B0604020202020204" pitchFamily="34" charset="0"/>
              </a:rPr>
              <a:t>local</a:t>
            </a:r>
            <a:r>
              <a:rPr lang="it-IT" dirty="0">
                <a:latin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</a:rPr>
              <a:t>Animal</a:t>
            </a:r>
            <a:r>
              <a:rPr lang="it-IT" dirty="0">
                <a:latin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</a:rPr>
              <a:t>Genetic</a:t>
            </a:r>
            <a:r>
              <a:rPr lang="it-IT" dirty="0">
                <a:latin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</a:rPr>
              <a:t>Resources</a:t>
            </a:r>
            <a:endParaRPr 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895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48000" y="228600"/>
            <a:ext cx="5619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</a:rPr>
              <a:t>Il bando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1619A4F7-FC79-1841-9FC9-764DE15F2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54" y="1775752"/>
            <a:ext cx="2518633" cy="3525141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AA715F0C-BE5D-124C-A1E5-66A50B718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25" y="2385352"/>
            <a:ext cx="2154693" cy="3505200"/>
          </a:xfrm>
          <a:prstGeom prst="rect">
            <a:avLst/>
          </a:prstGeom>
        </p:spPr>
      </p:pic>
      <p:pic>
        <p:nvPicPr>
          <p:cNvPr id="9" name="Immagine 8" descr="Immagine che contiene tavolo&#10;&#10;Descrizione generata automaticamente">
            <a:extLst>
              <a:ext uri="{FF2B5EF4-FFF2-40B4-BE49-F238E27FC236}">
                <a16:creationId xmlns:a16="http://schemas.microsoft.com/office/drawing/2014/main" id="{F685E08D-4F38-1E4A-85F8-D28F8D9E3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340" y="3088178"/>
            <a:ext cx="2296664" cy="35052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847C3E-6E28-4543-B94E-2DDC16CCEF73}"/>
              </a:ext>
            </a:extLst>
          </p:cNvPr>
          <p:cNvSpPr txBox="1"/>
          <p:nvPr/>
        </p:nvSpPr>
        <p:spPr>
          <a:xfrm>
            <a:off x="4845249" y="130316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Challenge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F1913AC-EDAE-7C48-8DA3-345AC8F6187E}"/>
              </a:ext>
            </a:extLst>
          </p:cNvPr>
          <p:cNvSpPr txBox="1"/>
          <p:nvPr/>
        </p:nvSpPr>
        <p:spPr>
          <a:xfrm>
            <a:off x="5615194" y="16725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Scope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85D6853-2955-E64E-A7F8-064E754C4B53}"/>
              </a:ext>
            </a:extLst>
          </p:cNvPr>
          <p:cNvSpPr txBox="1"/>
          <p:nvPr/>
        </p:nvSpPr>
        <p:spPr>
          <a:xfrm>
            <a:off x="6034539" y="2102063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Expected</a:t>
            </a:r>
            <a:r>
              <a:rPr lang="it-IT" dirty="0"/>
              <a:t> </a:t>
            </a:r>
            <a:r>
              <a:rPr lang="it-IT" dirty="0" err="1"/>
              <a:t>results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6CA57A2-EAC8-9F45-95D5-B64339CBDAD1}"/>
              </a:ext>
            </a:extLst>
          </p:cNvPr>
          <p:cNvSpPr txBox="1"/>
          <p:nvPr/>
        </p:nvSpPr>
        <p:spPr>
          <a:xfrm>
            <a:off x="6068661" y="3212068"/>
            <a:ext cx="200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KEY CONCEPTS</a:t>
            </a:r>
          </a:p>
        </p:txBody>
      </p:sp>
      <p:cxnSp>
        <p:nvCxnSpPr>
          <p:cNvPr id="17" name="Connettore 4 16">
            <a:extLst>
              <a:ext uri="{FF2B5EF4-FFF2-40B4-BE49-F238E27FC236}">
                <a16:creationId xmlns:a16="http://schemas.microsoft.com/office/drawing/2014/main" id="{FD109872-20B8-9549-8831-4436D347FF2E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 rot="16200000" flipH="1">
            <a:off x="6654207" y="2796858"/>
            <a:ext cx="740673" cy="897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4 17">
            <a:extLst>
              <a:ext uri="{FF2B5EF4-FFF2-40B4-BE49-F238E27FC236}">
                <a16:creationId xmlns:a16="http://schemas.microsoft.com/office/drawing/2014/main" id="{A7A9559D-BA2A-4040-B7DA-9570ABB35A89}"/>
              </a:ext>
            </a:extLst>
          </p:cNvPr>
          <p:cNvCxnSpPr>
            <a:cxnSpLocks/>
            <a:stCxn id="10" idx="3"/>
            <a:endCxn id="15" idx="3"/>
          </p:cNvCxnSpPr>
          <p:nvPr/>
        </p:nvCxnSpPr>
        <p:spPr>
          <a:xfrm>
            <a:off x="6068661" y="1487834"/>
            <a:ext cx="2001510" cy="1908900"/>
          </a:xfrm>
          <a:prstGeom prst="bentConnector3">
            <a:avLst>
              <a:gd name="adj1" fmla="val 11142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4 21">
            <a:extLst>
              <a:ext uri="{FF2B5EF4-FFF2-40B4-BE49-F238E27FC236}">
                <a16:creationId xmlns:a16="http://schemas.microsoft.com/office/drawing/2014/main" id="{67E378DC-87E2-F442-AC07-7E8459CC353F}"/>
              </a:ext>
            </a:extLst>
          </p:cNvPr>
          <p:cNvCxnSpPr>
            <a:cxnSpLocks/>
            <a:stCxn id="13" idx="1"/>
            <a:endCxn id="15" idx="1"/>
          </p:cNvCxnSpPr>
          <p:nvPr/>
        </p:nvCxnSpPr>
        <p:spPr>
          <a:xfrm rot="10800000" flipH="1" flipV="1">
            <a:off x="5615193" y="1857166"/>
            <a:ext cx="453467" cy="1539568"/>
          </a:xfrm>
          <a:prstGeom prst="bentConnector3">
            <a:avLst>
              <a:gd name="adj1" fmla="val -5041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53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95600" y="159603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dirty="0" err="1">
                <a:solidFill>
                  <a:schemeClr val="bg1"/>
                </a:solidFill>
                <a:latin typeface="Arial" panose="020B0604020202020204" pitchFamily="34" charset="0"/>
              </a:rPr>
              <a:t>Key</a:t>
            </a:r>
            <a:r>
              <a:rPr lang="it-IT" sz="4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it-IT" sz="4800" dirty="0" err="1">
                <a:solidFill>
                  <a:schemeClr val="bg1"/>
                </a:solidFill>
                <a:latin typeface="Arial" panose="020B0604020202020204" pitchFamily="34" charset="0"/>
              </a:rPr>
              <a:t>concepts</a:t>
            </a:r>
            <a:endParaRPr lang="it-IT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Sottotitolo 2">
            <a:extLst>
              <a:ext uri="{FF2B5EF4-FFF2-40B4-BE49-F238E27FC236}">
                <a16:creationId xmlns:a16="http://schemas.microsoft.com/office/drawing/2014/main" id="{554B04DE-499A-4547-B1B7-70558701A7CF}"/>
              </a:ext>
            </a:extLst>
          </p:cNvPr>
          <p:cNvSpPr txBox="1">
            <a:spLocks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20" name="Segnaposto contenuto 2">
            <a:extLst>
              <a:ext uri="{FF2B5EF4-FFF2-40B4-BE49-F238E27FC236}">
                <a16:creationId xmlns:a16="http://schemas.microsoft.com/office/drawing/2014/main" id="{E4BA4EB3-D8C6-3A4C-B757-7ACE61AD0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it-IT" dirty="0" err="1"/>
              <a:t>Growing</a:t>
            </a:r>
            <a:r>
              <a:rPr lang="it-IT" dirty="0"/>
              <a:t> </a:t>
            </a:r>
            <a:r>
              <a:rPr lang="it-IT" dirty="0" err="1"/>
              <a:t>Mediterranean</a:t>
            </a:r>
            <a:r>
              <a:rPr lang="it-IT" dirty="0"/>
              <a:t> </a:t>
            </a:r>
            <a:r>
              <a:rPr lang="it-IT" dirty="0" err="1"/>
              <a:t>population</a:t>
            </a:r>
            <a:endParaRPr lang="it-IT" dirty="0"/>
          </a:p>
          <a:p>
            <a:r>
              <a:rPr lang="it-IT" dirty="0" err="1"/>
              <a:t>Growing</a:t>
            </a:r>
            <a:r>
              <a:rPr lang="it-IT" dirty="0"/>
              <a:t> </a:t>
            </a:r>
            <a:r>
              <a:rPr lang="it-IT" dirty="0" err="1"/>
              <a:t>demand</a:t>
            </a:r>
            <a:r>
              <a:rPr lang="it-IT" dirty="0"/>
              <a:t> of </a:t>
            </a:r>
            <a:r>
              <a:rPr lang="it-IT" dirty="0" err="1"/>
              <a:t>meat</a:t>
            </a:r>
            <a:r>
              <a:rPr lang="it-IT" dirty="0"/>
              <a:t> and </a:t>
            </a:r>
            <a:r>
              <a:rPr lang="it-IT" dirty="0" err="1"/>
              <a:t>milk</a:t>
            </a:r>
            <a:endParaRPr lang="it-IT" dirty="0"/>
          </a:p>
          <a:p>
            <a:r>
              <a:rPr lang="it-IT" dirty="0" err="1"/>
              <a:t>Genomics</a:t>
            </a:r>
            <a:r>
              <a:rPr lang="it-IT" dirty="0"/>
              <a:t> to </a:t>
            </a:r>
            <a:r>
              <a:rPr lang="it-IT" dirty="0" err="1"/>
              <a:t>speed</a:t>
            </a:r>
            <a:r>
              <a:rPr lang="it-IT" dirty="0"/>
              <a:t> up </a:t>
            </a:r>
            <a:r>
              <a:rPr lang="it-IT" dirty="0" err="1"/>
              <a:t>response</a:t>
            </a:r>
            <a:endParaRPr lang="it-IT" dirty="0"/>
          </a:p>
          <a:p>
            <a:r>
              <a:rPr lang="it-IT" dirty="0" err="1"/>
              <a:t>Climate</a:t>
            </a:r>
            <a:r>
              <a:rPr lang="it-IT" dirty="0"/>
              <a:t> </a:t>
            </a:r>
            <a:r>
              <a:rPr lang="it-IT" dirty="0" err="1"/>
              <a:t>change</a:t>
            </a:r>
            <a:endParaRPr lang="it-IT" dirty="0"/>
          </a:p>
          <a:p>
            <a:r>
              <a:rPr lang="it-IT" dirty="0"/>
              <a:t>Local </a:t>
            </a:r>
            <a:r>
              <a:rPr lang="it-IT" dirty="0" err="1"/>
              <a:t>breeds</a:t>
            </a:r>
            <a:r>
              <a:rPr lang="it-IT" dirty="0"/>
              <a:t> </a:t>
            </a:r>
            <a:r>
              <a:rPr lang="it-IT" dirty="0" err="1"/>
              <a:t>investigation</a:t>
            </a:r>
            <a:r>
              <a:rPr lang="it-IT" dirty="0"/>
              <a:t> and </a:t>
            </a:r>
            <a:r>
              <a:rPr lang="it-IT" dirty="0" err="1"/>
              <a:t>conservation</a:t>
            </a:r>
            <a:endParaRPr lang="it-IT" dirty="0"/>
          </a:p>
          <a:p>
            <a:r>
              <a:rPr lang="it-IT" dirty="0" err="1"/>
              <a:t>Livestock</a:t>
            </a:r>
            <a:r>
              <a:rPr lang="it-IT" dirty="0"/>
              <a:t> </a:t>
            </a:r>
            <a:r>
              <a:rPr lang="it-IT" dirty="0" err="1"/>
              <a:t>system</a:t>
            </a:r>
            <a:r>
              <a:rPr lang="it-IT" dirty="0"/>
              <a:t> </a:t>
            </a:r>
            <a:r>
              <a:rPr lang="it-IT" dirty="0" err="1"/>
              <a:t>resilience</a:t>
            </a:r>
            <a:endParaRPr lang="it-IT" dirty="0"/>
          </a:p>
          <a:p>
            <a:r>
              <a:rPr lang="it-IT" dirty="0" err="1"/>
              <a:t>Heat</a:t>
            </a:r>
            <a:r>
              <a:rPr lang="it-IT" dirty="0"/>
              <a:t> stress </a:t>
            </a:r>
            <a:r>
              <a:rPr lang="it-IT" dirty="0" err="1"/>
              <a:t>tolerance</a:t>
            </a:r>
            <a:r>
              <a:rPr lang="it-IT" dirty="0"/>
              <a:t> </a:t>
            </a:r>
          </a:p>
          <a:p>
            <a:r>
              <a:rPr lang="it-IT" dirty="0" err="1"/>
              <a:t>Disease</a:t>
            </a:r>
            <a:r>
              <a:rPr lang="it-IT" dirty="0"/>
              <a:t> </a:t>
            </a:r>
            <a:r>
              <a:rPr lang="it-IT" dirty="0" err="1"/>
              <a:t>resistance</a:t>
            </a:r>
            <a:endParaRPr lang="it-IT" dirty="0"/>
          </a:p>
          <a:p>
            <a:r>
              <a:rPr lang="it-IT" dirty="0"/>
              <a:t>Link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epigenetics</a:t>
            </a:r>
            <a:r>
              <a:rPr lang="it-IT" dirty="0"/>
              <a:t>, </a:t>
            </a:r>
            <a:r>
              <a:rPr lang="it-IT" dirty="0" err="1"/>
              <a:t>genomics</a:t>
            </a:r>
            <a:r>
              <a:rPr lang="it-IT" dirty="0"/>
              <a:t> and </a:t>
            </a:r>
            <a:r>
              <a:rPr lang="it-IT" dirty="0" err="1"/>
              <a:t>phenotype</a:t>
            </a:r>
            <a:endParaRPr lang="it-IT" dirty="0"/>
          </a:p>
          <a:p>
            <a:r>
              <a:rPr lang="it-IT" dirty="0" err="1"/>
              <a:t>Advantage</a:t>
            </a:r>
            <a:r>
              <a:rPr lang="it-IT" dirty="0"/>
              <a:t> from </a:t>
            </a:r>
            <a:r>
              <a:rPr lang="it-IT" dirty="0" err="1"/>
              <a:t>existing</a:t>
            </a:r>
            <a:r>
              <a:rPr lang="it-IT" dirty="0"/>
              <a:t> </a:t>
            </a:r>
            <a:r>
              <a:rPr lang="it-IT" dirty="0" err="1"/>
              <a:t>databases</a:t>
            </a:r>
            <a:r>
              <a:rPr lang="it-IT" dirty="0"/>
              <a:t> and </a:t>
            </a:r>
            <a:r>
              <a:rPr lang="it-IT" dirty="0" err="1"/>
              <a:t>past</a:t>
            </a:r>
            <a:r>
              <a:rPr lang="it-IT" dirty="0"/>
              <a:t> EU </a:t>
            </a:r>
            <a:r>
              <a:rPr lang="it-IT" dirty="0" err="1"/>
              <a:t>project</a:t>
            </a:r>
            <a:endParaRPr lang="it-IT" dirty="0"/>
          </a:p>
          <a:p>
            <a:r>
              <a:rPr lang="it-IT" dirty="0"/>
              <a:t>Link to </a:t>
            </a:r>
            <a:r>
              <a:rPr lang="it-IT" dirty="0" err="1"/>
              <a:t>national</a:t>
            </a:r>
            <a:r>
              <a:rPr lang="it-IT" dirty="0"/>
              <a:t> breeding </a:t>
            </a:r>
            <a:r>
              <a:rPr lang="it-IT" dirty="0" err="1"/>
              <a:t>programmes</a:t>
            </a:r>
            <a:endParaRPr lang="it-IT" dirty="0"/>
          </a:p>
          <a:p>
            <a:r>
              <a:rPr lang="it-IT" dirty="0" err="1"/>
              <a:t>Characterize</a:t>
            </a:r>
            <a:r>
              <a:rPr lang="it-IT" dirty="0"/>
              <a:t> and </a:t>
            </a:r>
            <a:r>
              <a:rPr lang="it-IT" dirty="0" err="1"/>
              <a:t>valorize</a:t>
            </a:r>
            <a:r>
              <a:rPr lang="it-IT" dirty="0"/>
              <a:t> </a:t>
            </a:r>
            <a:r>
              <a:rPr lang="it-IT" dirty="0" err="1"/>
              <a:t>final</a:t>
            </a:r>
            <a:r>
              <a:rPr lang="it-IT" dirty="0"/>
              <a:t> </a:t>
            </a:r>
            <a:r>
              <a:rPr lang="it-IT" dirty="0" err="1"/>
              <a:t>products</a:t>
            </a:r>
            <a:r>
              <a:rPr lang="it-IT" dirty="0"/>
              <a:t> for consumers (</a:t>
            </a:r>
            <a:r>
              <a:rPr lang="it-IT" dirty="0" err="1"/>
              <a:t>quality</a:t>
            </a:r>
            <a:r>
              <a:rPr lang="it-IT" dirty="0"/>
              <a:t>) and </a:t>
            </a:r>
            <a:r>
              <a:rPr lang="it-IT" dirty="0" err="1"/>
              <a:t>farmers</a:t>
            </a:r>
            <a:r>
              <a:rPr lang="it-IT" dirty="0"/>
              <a:t> (</a:t>
            </a:r>
            <a:r>
              <a:rPr lang="it-IT" dirty="0" err="1"/>
              <a:t>labels</a:t>
            </a:r>
            <a:r>
              <a:rPr lang="it-IT" dirty="0"/>
              <a:t>, </a:t>
            </a:r>
            <a:r>
              <a:rPr lang="it-IT" dirty="0" err="1"/>
              <a:t>genetic</a:t>
            </a:r>
            <a:r>
              <a:rPr lang="it-IT" dirty="0"/>
              <a:t> </a:t>
            </a:r>
            <a:r>
              <a:rPr lang="it-IT" dirty="0" err="1"/>
              <a:t>certifications</a:t>
            </a:r>
            <a:r>
              <a:rPr lang="it-IT" dirty="0"/>
              <a:t>, new </a:t>
            </a:r>
            <a:r>
              <a:rPr lang="it-IT" dirty="0" err="1"/>
              <a:t>products</a:t>
            </a:r>
            <a:r>
              <a:rPr lang="it-IT" dirty="0"/>
              <a:t>)</a:t>
            </a:r>
          </a:p>
          <a:p>
            <a:r>
              <a:rPr lang="it-IT" dirty="0"/>
              <a:t>Establishment of Networks for </a:t>
            </a:r>
            <a:r>
              <a:rPr lang="it-IT" dirty="0" err="1"/>
              <a:t>conservation</a:t>
            </a:r>
            <a:r>
              <a:rPr lang="it-IT" dirty="0"/>
              <a:t> and </a:t>
            </a:r>
            <a:r>
              <a:rPr lang="it-IT" dirty="0" err="1"/>
              <a:t>valorization</a:t>
            </a:r>
            <a:r>
              <a:rPr lang="it-IT" dirty="0"/>
              <a:t>, </a:t>
            </a:r>
            <a:r>
              <a:rPr lang="it-IT" dirty="0" err="1"/>
              <a:t>capacity</a:t>
            </a:r>
            <a:r>
              <a:rPr lang="it-IT" dirty="0"/>
              <a:t> building, </a:t>
            </a:r>
            <a:r>
              <a:rPr lang="it-IT" dirty="0" err="1"/>
              <a:t>dissemination</a:t>
            </a:r>
            <a:r>
              <a:rPr lang="it-IT" dirty="0"/>
              <a:t> of </a:t>
            </a:r>
            <a:r>
              <a:rPr lang="it-IT" dirty="0" err="1"/>
              <a:t>good</a:t>
            </a:r>
            <a:r>
              <a:rPr lang="it-IT" dirty="0"/>
              <a:t> </a:t>
            </a:r>
            <a:r>
              <a:rPr lang="it-IT" dirty="0" err="1"/>
              <a:t>practices</a:t>
            </a:r>
            <a:endParaRPr lang="it-IT" dirty="0"/>
          </a:p>
          <a:p>
            <a:r>
              <a:rPr lang="it-IT" dirty="0"/>
              <a:t>Development of end-</a:t>
            </a:r>
            <a:r>
              <a:rPr lang="it-IT" dirty="0" err="1"/>
              <a:t>user</a:t>
            </a:r>
            <a:r>
              <a:rPr lang="it-IT" dirty="0"/>
              <a:t> </a:t>
            </a:r>
            <a:r>
              <a:rPr lang="it-IT" dirty="0" err="1"/>
              <a:t>tools</a:t>
            </a:r>
            <a:r>
              <a:rPr lang="it-IT" dirty="0"/>
              <a:t> for more appropriate </a:t>
            </a:r>
            <a:r>
              <a:rPr lang="it-IT" dirty="0" err="1"/>
              <a:t>breed</a:t>
            </a:r>
            <a:r>
              <a:rPr lang="it-IT" dirty="0"/>
              <a:t> </a:t>
            </a:r>
            <a:r>
              <a:rPr lang="it-IT" dirty="0" err="1"/>
              <a:t>selection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248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29989" y="216670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Definire gli obiettivi</a:t>
            </a:r>
          </a:p>
        </p:txBody>
      </p:sp>
      <p:sp>
        <p:nvSpPr>
          <p:cNvPr id="19" name="Sottotitolo 2">
            <a:extLst>
              <a:ext uri="{FF2B5EF4-FFF2-40B4-BE49-F238E27FC236}">
                <a16:creationId xmlns:a16="http://schemas.microsoft.com/office/drawing/2014/main" id="{554B04DE-499A-4547-B1B7-70558701A7CF}"/>
              </a:ext>
            </a:extLst>
          </p:cNvPr>
          <p:cNvSpPr txBox="1">
            <a:spLocks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51E4F34-7590-E047-916D-69D10ED5C742}"/>
              </a:ext>
            </a:extLst>
          </p:cNvPr>
          <p:cNvSpPr/>
          <p:nvPr/>
        </p:nvSpPr>
        <p:spPr>
          <a:xfrm>
            <a:off x="152400" y="978589"/>
            <a:ext cx="9220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GENERAL: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optimise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use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conservation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genetic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from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Mediterranean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focusing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adaptation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climatic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consumer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preferences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SPECIFIC: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estimate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phenotypic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genotypic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epi-genotypic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genomic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signatures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adaptation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3. Establishment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selective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breeding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epigenetics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adaptation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5. Exploration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include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epigenomic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marks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 breeding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6. Definition of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benefits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sheep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chicken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in vivo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conservation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7. Development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8. Development of a network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genebanks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building,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transfer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dissemination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27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29989" y="-104239"/>
            <a:ext cx="609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</a:rPr>
              <a:t>Schematizzare l’idea progettuale</a:t>
            </a:r>
          </a:p>
        </p:txBody>
      </p:sp>
      <p:sp>
        <p:nvSpPr>
          <p:cNvPr id="19" name="Sottotitolo 2">
            <a:extLst>
              <a:ext uri="{FF2B5EF4-FFF2-40B4-BE49-F238E27FC236}">
                <a16:creationId xmlns:a16="http://schemas.microsoft.com/office/drawing/2014/main" id="{554B04DE-499A-4547-B1B7-70558701A7CF}"/>
              </a:ext>
            </a:extLst>
          </p:cNvPr>
          <p:cNvSpPr txBox="1">
            <a:spLocks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46BF3338-79B8-7C41-8825-FFE615DA7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" t="1316" r="2867"/>
          <a:stretch/>
        </p:blipFill>
        <p:spPr>
          <a:xfrm>
            <a:off x="237406" y="1777258"/>
            <a:ext cx="5463739" cy="3861542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A4B28B9-26E6-DE44-B2F4-CFB6EE139C0C}"/>
              </a:ext>
            </a:extLst>
          </p:cNvPr>
          <p:cNvSpPr txBox="1"/>
          <p:nvPr/>
        </p:nvSpPr>
        <p:spPr>
          <a:xfrm>
            <a:off x="5701144" y="1543883"/>
            <a:ext cx="32904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dirty="0"/>
              <a:t>Definito dal coordinatore o insieme a pochi ‘core Partner’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r>
              <a:rPr lang="it-IT" dirty="0"/>
              <a:t>Se non si riesce a creare uno schema coerente il progetto non funzionerà.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r>
              <a:rPr lang="it-IT" dirty="0"/>
              <a:t>Lo schema aiuta nella scelta dei Partner adatti.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r>
              <a:rPr lang="it-IT" dirty="0"/>
              <a:t>I Partner dovranno adattarsi al progetto non il progetto adattarsi ai Partner.</a:t>
            </a:r>
          </a:p>
        </p:txBody>
      </p:sp>
    </p:spTree>
    <p:extLst>
      <p:ext uri="{BB962C8B-B14F-4D97-AF65-F5344CB8AC3E}">
        <p14:creationId xmlns:p14="http://schemas.microsoft.com/office/powerpoint/2010/main" val="2809089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29989" y="216670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err="1">
                <a:solidFill>
                  <a:schemeClr val="bg1"/>
                </a:solidFill>
                <a:latin typeface="Arial" panose="020B0604020202020204" pitchFamily="34" charset="0"/>
              </a:rPr>
              <a:t>Partnerariato</a:t>
            </a:r>
            <a:endParaRPr lang="it-IT" sz="4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Sottotitolo 2">
            <a:extLst>
              <a:ext uri="{FF2B5EF4-FFF2-40B4-BE49-F238E27FC236}">
                <a16:creationId xmlns:a16="http://schemas.microsoft.com/office/drawing/2014/main" id="{554B04DE-499A-4547-B1B7-70558701A7CF}"/>
              </a:ext>
            </a:extLst>
          </p:cNvPr>
          <p:cNvSpPr txBox="1">
            <a:spLocks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8" name="Immagine 7" descr="Immagine che contiene tavolo&#10;&#10;Descrizione generata automaticamente">
            <a:extLst>
              <a:ext uri="{FF2B5EF4-FFF2-40B4-BE49-F238E27FC236}">
                <a16:creationId xmlns:a16="http://schemas.microsoft.com/office/drawing/2014/main" id="{D496DCC4-ED80-B540-B006-5EE9C952B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" y="1172114"/>
            <a:ext cx="6014984" cy="515248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67F7A3C-474F-5D45-8F36-84754305DBE3}"/>
              </a:ext>
            </a:extLst>
          </p:cNvPr>
          <p:cNvSpPr txBox="1"/>
          <p:nvPr/>
        </p:nvSpPr>
        <p:spPr>
          <a:xfrm>
            <a:off x="6077989" y="1752600"/>
            <a:ext cx="2971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Paesi: 3 Sud e 2 Nord Mediterraneo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11 Enti di Ricerca (ricerca)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1 SME (tecnologia)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4 Associazioni allevatori (applicazione)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1 </a:t>
            </a:r>
            <a:r>
              <a:rPr lang="it-IT" dirty="0" err="1"/>
              <a:t>Biobanca</a:t>
            </a:r>
            <a:r>
              <a:rPr lang="it-IT" dirty="0"/>
              <a:t> Regionale (applicazione)</a:t>
            </a:r>
          </a:p>
        </p:txBody>
      </p:sp>
    </p:spTree>
    <p:extLst>
      <p:ext uri="{BB962C8B-B14F-4D97-AF65-F5344CB8AC3E}">
        <p14:creationId xmlns:p14="http://schemas.microsoft.com/office/powerpoint/2010/main" val="81214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95600" y="-84830"/>
            <a:ext cx="609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</a:rPr>
              <a:t>Coinvolgimento </a:t>
            </a:r>
            <a:r>
              <a:rPr lang="it-IT" sz="4000" dirty="0" err="1">
                <a:solidFill>
                  <a:schemeClr val="bg1"/>
                </a:solidFill>
                <a:latin typeface="Arial" panose="020B0604020202020204" pitchFamily="34" charset="0"/>
              </a:rPr>
              <a:t>stakeholders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</a:rPr>
              <a:t> filiera</a:t>
            </a:r>
          </a:p>
        </p:txBody>
      </p:sp>
      <p:sp>
        <p:nvSpPr>
          <p:cNvPr id="19" name="Sottotitolo 2">
            <a:extLst>
              <a:ext uri="{FF2B5EF4-FFF2-40B4-BE49-F238E27FC236}">
                <a16:creationId xmlns:a16="http://schemas.microsoft.com/office/drawing/2014/main" id="{554B04DE-499A-4547-B1B7-70558701A7CF}"/>
              </a:ext>
            </a:extLst>
          </p:cNvPr>
          <p:cNvSpPr txBox="1">
            <a:spLocks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57C8A23-E9D0-424D-B55A-484C09D3A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752600"/>
            <a:ext cx="501949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167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38086</TotalTime>
  <Words>624</Words>
  <Application>Microsoft Macintosh PowerPoint</Application>
  <PresentationFormat>Presentazione su schermo (4:3)</PresentationFormat>
  <Paragraphs>108</Paragraphs>
  <Slides>15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Tema di Office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L’Agricoltura per il 3° millennio: tra sussistenza e prodotti tipici</dc:title>
  <dc:creator>Trevisi Erminio</dc:creator>
  <cp:lastModifiedBy>Ajmone Marsan Paolo</cp:lastModifiedBy>
  <cp:revision>1346</cp:revision>
  <dcterms:created xsi:type="dcterms:W3CDTF">2009-04-29T21:30:40Z</dcterms:created>
  <dcterms:modified xsi:type="dcterms:W3CDTF">2021-02-16T10:01:33Z</dcterms:modified>
</cp:coreProperties>
</file>